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8" r:id="rId3"/>
    <p:sldId id="258" r:id="rId4"/>
    <p:sldId id="274" r:id="rId5"/>
    <p:sldId id="260" r:id="rId6"/>
    <p:sldId id="280" r:id="rId7"/>
    <p:sldId id="301" r:id="rId8"/>
    <p:sldId id="273" r:id="rId9"/>
    <p:sldId id="287" r:id="rId10"/>
    <p:sldId id="294" r:id="rId11"/>
    <p:sldId id="293" r:id="rId12"/>
    <p:sldId id="281" r:id="rId13"/>
    <p:sldId id="309" r:id="rId14"/>
    <p:sldId id="285" r:id="rId15"/>
    <p:sldId id="269" r:id="rId16"/>
    <p:sldId id="304" r:id="rId17"/>
    <p:sldId id="261" r:id="rId18"/>
    <p:sldId id="307" r:id="rId19"/>
    <p:sldId id="266" r:id="rId20"/>
    <p:sldId id="276" r:id="rId21"/>
    <p:sldId id="295" r:id="rId22"/>
    <p:sldId id="303" r:id="rId23"/>
    <p:sldId id="297" r:id="rId24"/>
    <p:sldId id="284" r:id="rId25"/>
    <p:sldId id="289" r:id="rId26"/>
    <p:sldId id="310" r:id="rId27"/>
    <p:sldId id="279" r:id="rId28"/>
    <p:sldId id="277" r:id="rId29"/>
    <p:sldId id="275" r:id="rId30"/>
    <p:sldId id="308" r:id="rId31"/>
    <p:sldId id="272" r:id="rId32"/>
    <p:sldId id="298" r:id="rId33"/>
    <p:sldId id="271" r:id="rId34"/>
    <p:sldId id="288" r:id="rId35"/>
    <p:sldId id="305" r:id="rId36"/>
    <p:sldId id="286"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A9AB"/>
    <a:srgbClr val="C60000"/>
    <a:srgbClr val="B48D52"/>
    <a:srgbClr val="C80000"/>
    <a:srgbClr val="006FB8"/>
    <a:srgbClr val="FFFFFF"/>
    <a:srgbClr val="C7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4"/>
    <p:restoredTop sz="84077"/>
  </p:normalViewPr>
  <p:slideViewPr>
    <p:cSldViewPr snapToGrid="0" snapToObjects="1">
      <p:cViewPr>
        <p:scale>
          <a:sx n="170" d="100"/>
          <a:sy n="170" d="100"/>
        </p:scale>
        <p:origin x="1112"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96BC3-7121-AC42-9DE1-8362FB2E1243}" type="datetimeFigureOut">
              <a:rPr lang="en-US" smtClean="0"/>
              <a:t>9/3/21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7F32B-3498-1E4E-9E48-3745780E513D}" type="slidenum">
              <a:rPr lang="en-US" smtClean="0"/>
              <a:t>‹#›</a:t>
            </a:fld>
            <a:endParaRPr lang="en-US"/>
          </a:p>
        </p:txBody>
      </p:sp>
    </p:spTree>
    <p:extLst>
      <p:ext uri="{BB962C8B-B14F-4D97-AF65-F5344CB8AC3E}">
        <p14:creationId xmlns:p14="http://schemas.microsoft.com/office/powerpoint/2010/main" val="2582413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Day job: head up a data science team focused on feature engineering at quant hedge fund Two Sigma</a:t>
            </a:r>
          </a:p>
          <a:p>
            <a:endParaRPr lang="en-US" dirty="0"/>
          </a:p>
          <a:p>
            <a:r>
              <a:rPr lang="en-US" dirty="0"/>
              <a:t>Spare time: enjoy applying the techniques from quant finance to quant football.</a:t>
            </a:r>
          </a:p>
          <a:p>
            <a:endParaRPr lang="en-US" dirty="0"/>
          </a:p>
          <a:p>
            <a:r>
              <a:rPr lang="en-US" dirty="0"/>
              <a:t>My project developed techniques and software to support systematic player recruitment and competitor analysis</a:t>
            </a:r>
          </a:p>
          <a:p>
            <a:r>
              <a:rPr lang="en-US" dirty="0"/>
              <a:t>* I open-sourced the software for practitioners to use;</a:t>
            </a:r>
          </a:p>
          <a:p>
            <a:r>
              <a:rPr lang="en-US" dirty="0"/>
              <a:t>* Giving this presentation from practitioner's perspective at a professional football club</a:t>
            </a:r>
          </a:p>
          <a:p>
            <a:endParaRPr lang="en-US" dirty="0"/>
          </a:p>
          <a:p>
            <a:r>
              <a:rPr lang="en-US" dirty="0"/>
              <a:t>Structure:</a:t>
            </a:r>
          </a:p>
          <a:p>
            <a:r>
              <a:rPr lang="en-US" dirty="0"/>
              <a:t>* Motivation;</a:t>
            </a:r>
          </a:p>
          <a:p>
            <a:r>
              <a:rPr lang="en-US" dirty="0"/>
              <a:t>* Data;</a:t>
            </a:r>
          </a:p>
          <a:p>
            <a:r>
              <a:rPr lang="en-US" dirty="0"/>
              <a:t>* Models built;</a:t>
            </a:r>
          </a:p>
          <a:p>
            <a:r>
              <a:rPr lang="en-US" dirty="0"/>
              <a:t>* Applications resulting from those models.</a:t>
            </a:r>
          </a:p>
          <a:p>
            <a:r>
              <a:rPr lang="en-US" dirty="0"/>
              <a:t>* References are provided in the appendix.</a:t>
            </a:r>
          </a:p>
        </p:txBody>
      </p:sp>
      <p:sp>
        <p:nvSpPr>
          <p:cNvPr id="4" name="Slide Number Placeholder 3"/>
          <p:cNvSpPr>
            <a:spLocks noGrp="1"/>
          </p:cNvSpPr>
          <p:nvPr>
            <p:ph type="sldNum" sz="quarter" idx="5"/>
          </p:nvPr>
        </p:nvSpPr>
        <p:spPr/>
        <p:txBody>
          <a:bodyPr/>
          <a:lstStyle/>
          <a:p>
            <a:fld id="{F537F32B-3498-1E4E-9E48-3745780E513D}" type="slidenum">
              <a:rPr lang="en-US" smtClean="0"/>
              <a:t>1</a:t>
            </a:fld>
            <a:endParaRPr lang="en-US"/>
          </a:p>
        </p:txBody>
      </p:sp>
    </p:spTree>
    <p:extLst>
      <p:ext uri="{BB962C8B-B14F-4D97-AF65-F5344CB8AC3E}">
        <p14:creationId xmlns:p14="http://schemas.microsoft.com/office/powerpoint/2010/main" val="2146874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Leads to logic that'll inform the construction of our first model:</a:t>
            </a:r>
          </a:p>
        </p:txBody>
      </p:sp>
      <p:sp>
        <p:nvSpPr>
          <p:cNvPr id="4" name="Slide Number Placeholder 3"/>
          <p:cNvSpPr>
            <a:spLocks noGrp="1"/>
          </p:cNvSpPr>
          <p:nvPr>
            <p:ph type="sldNum" sz="quarter" idx="5"/>
          </p:nvPr>
        </p:nvSpPr>
        <p:spPr/>
        <p:txBody>
          <a:bodyPr/>
          <a:lstStyle/>
          <a:p>
            <a:fld id="{F537F32B-3498-1E4E-9E48-3745780E513D}" type="slidenum">
              <a:rPr lang="en-US" smtClean="0"/>
              <a:t>11</a:t>
            </a:fld>
            <a:endParaRPr lang="en-US"/>
          </a:p>
        </p:txBody>
      </p:sp>
    </p:spTree>
    <p:extLst>
      <p:ext uri="{BB962C8B-B14F-4D97-AF65-F5344CB8AC3E}">
        <p14:creationId xmlns:p14="http://schemas.microsoft.com/office/powerpoint/2010/main" val="37145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Expected Threat is our main model to value actions that move the ball.</a:t>
            </a:r>
          </a:p>
          <a:p>
            <a:endParaRPr lang="en-US" dirty="0"/>
          </a:p>
          <a:p>
            <a:r>
              <a:rPr lang="en-US" dirty="0"/>
              <a:t>A world class through ball by a creative midfielder that is wasted by a striker who misses a glorious chance should still get points.</a:t>
            </a:r>
          </a:p>
          <a:p>
            <a:endParaRPr lang="en-US" dirty="0"/>
          </a:p>
          <a:p>
            <a:r>
              <a:rPr lang="en-US" dirty="0"/>
              <a:t>Not just moving closer to goal. A lot of teams play wide, taking the ball further from goal, to increase their chances of scoring: want to capture this</a:t>
            </a:r>
          </a:p>
        </p:txBody>
      </p:sp>
      <p:sp>
        <p:nvSpPr>
          <p:cNvPr id="4" name="Slide Number Placeholder 3"/>
          <p:cNvSpPr>
            <a:spLocks noGrp="1"/>
          </p:cNvSpPr>
          <p:nvPr>
            <p:ph type="sldNum" sz="quarter" idx="5"/>
          </p:nvPr>
        </p:nvSpPr>
        <p:spPr/>
        <p:txBody>
          <a:bodyPr/>
          <a:lstStyle/>
          <a:p>
            <a:fld id="{F537F32B-3498-1E4E-9E48-3745780E513D}" type="slidenum">
              <a:rPr lang="en-US" smtClean="0"/>
              <a:t>12</a:t>
            </a:fld>
            <a:endParaRPr lang="en-US"/>
          </a:p>
        </p:txBody>
      </p:sp>
    </p:spTree>
    <p:extLst>
      <p:ext uri="{BB962C8B-B14F-4D97-AF65-F5344CB8AC3E}">
        <p14:creationId xmlns:p14="http://schemas.microsoft.com/office/powerpoint/2010/main" val="3766761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Count-based: regress onto goals scored. All passes are counted equally, all crosses are counted equally, all dribbles are counted equally, based on the regression coefficients. Just sum the coefficients based on the counts of actions performed by a player.</a:t>
            </a:r>
          </a:p>
          <a:p>
            <a:endParaRPr lang="en-US" dirty="0"/>
          </a:p>
          <a:p>
            <a:r>
              <a:rPr lang="en-US" dirty="0"/>
              <a:t>ML-based. Much more of a black box that lacks the interpretability and intuition that’s essential for adoption into a practitioner’s toolkit.</a:t>
            </a:r>
          </a:p>
        </p:txBody>
      </p:sp>
      <p:sp>
        <p:nvSpPr>
          <p:cNvPr id="4" name="Slide Number Placeholder 3"/>
          <p:cNvSpPr>
            <a:spLocks noGrp="1"/>
          </p:cNvSpPr>
          <p:nvPr>
            <p:ph type="sldNum" sz="quarter" idx="5"/>
          </p:nvPr>
        </p:nvSpPr>
        <p:spPr/>
        <p:txBody>
          <a:bodyPr/>
          <a:lstStyle/>
          <a:p>
            <a:fld id="{F537F32B-3498-1E4E-9E48-3745780E513D}" type="slidenum">
              <a:rPr lang="en-US" smtClean="0"/>
              <a:t>13</a:t>
            </a:fld>
            <a:endParaRPr lang="en-US"/>
          </a:p>
        </p:txBody>
      </p:sp>
    </p:spTree>
    <p:extLst>
      <p:ext uri="{BB962C8B-B14F-4D97-AF65-F5344CB8AC3E}">
        <p14:creationId xmlns:p14="http://schemas.microsoft.com/office/powerpoint/2010/main" val="1713046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delve into model details, first motivate taking a Bayesian approach...</a:t>
            </a:r>
          </a:p>
          <a:p>
            <a:endParaRPr lang="en-US" dirty="0"/>
          </a:p>
          <a:p>
            <a:r>
              <a:rPr lang="en-US" b="1" dirty="0"/>
              <a:t>IF YOU DRAW A LINE THAT BISECTS BOTH PENALTY SPOTS, IT’S THE DISTANCE TO THAT LINE.</a:t>
            </a:r>
          </a:p>
        </p:txBody>
      </p:sp>
      <p:sp>
        <p:nvSpPr>
          <p:cNvPr id="4" name="Slide Number Placeholder 3"/>
          <p:cNvSpPr>
            <a:spLocks noGrp="1"/>
          </p:cNvSpPr>
          <p:nvPr>
            <p:ph type="sldNum" sz="quarter" idx="5"/>
          </p:nvPr>
        </p:nvSpPr>
        <p:spPr/>
        <p:txBody>
          <a:bodyPr/>
          <a:lstStyle/>
          <a:p>
            <a:fld id="{F537F32B-3498-1E4E-9E48-3745780E513D}" type="slidenum">
              <a:rPr lang="en-US" smtClean="0"/>
              <a:t>14</a:t>
            </a:fld>
            <a:endParaRPr lang="en-US"/>
          </a:p>
        </p:txBody>
      </p:sp>
    </p:spTree>
    <p:extLst>
      <p:ext uri="{BB962C8B-B14F-4D97-AF65-F5344CB8AC3E}">
        <p14:creationId xmlns:p14="http://schemas.microsoft.com/office/powerpoint/2010/main" val="932476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to specify our Bayesian Markov xT model:</a:t>
            </a:r>
          </a:p>
          <a:p>
            <a:endParaRPr lang="en-US" dirty="0"/>
          </a:p>
          <a:p>
            <a:r>
              <a:rPr lang="en-US" dirty="0"/>
              <a:t>* Overlay an </a:t>
            </a:r>
            <a:r>
              <a:rPr lang="en-US" dirty="0" err="1"/>
              <a:t>MxN</a:t>
            </a:r>
            <a:r>
              <a:rPr lang="en-US" dirty="0"/>
              <a:t> grid of zones (we’ve done 12x18 here)</a:t>
            </a:r>
          </a:p>
          <a:p>
            <a:r>
              <a:rPr lang="en-US" dirty="0"/>
              <a:t>* Create xT value surface, which reflects the probability of scoring a goal later in the possession given the current zone</a:t>
            </a:r>
          </a:p>
          <a:p>
            <a:pPr marL="171450" indent="-171450">
              <a:buFont typeface="Arial" panose="020B0604020202020204" pitchFamily="34" charset="0"/>
              <a:buChar char="•"/>
            </a:pPr>
            <a:r>
              <a:rPr lang="en-US" dirty="0"/>
              <a:t>4 components:</a:t>
            </a:r>
          </a:p>
          <a:p>
            <a:pPr marL="628650" lvl="1" indent="-171450">
              <a:buFont typeface="Arial" panose="020B0604020202020204" pitchFamily="34" charset="0"/>
              <a:buChar char="•"/>
            </a:pPr>
            <a:r>
              <a:rPr lang="en-US" dirty="0"/>
              <a:t>xG conditional probability of scoring if shoot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Iterate towards convergence.</a:t>
            </a:r>
          </a:p>
        </p:txBody>
      </p:sp>
      <p:sp>
        <p:nvSpPr>
          <p:cNvPr id="4" name="Slide Number Placeholder 3"/>
          <p:cNvSpPr>
            <a:spLocks noGrp="1"/>
          </p:cNvSpPr>
          <p:nvPr>
            <p:ph type="sldNum" sz="quarter" idx="5"/>
          </p:nvPr>
        </p:nvSpPr>
        <p:spPr/>
        <p:txBody>
          <a:bodyPr/>
          <a:lstStyle/>
          <a:p>
            <a:fld id="{F537F32B-3498-1E4E-9E48-3745780E513D}" type="slidenum">
              <a:rPr lang="en-US" smtClean="0"/>
              <a:t>15</a:t>
            </a:fld>
            <a:endParaRPr lang="en-US"/>
          </a:p>
        </p:txBody>
      </p:sp>
    </p:spTree>
    <p:extLst>
      <p:ext uri="{BB962C8B-B14F-4D97-AF65-F5344CB8AC3E}">
        <p14:creationId xmlns:p14="http://schemas.microsoft.com/office/powerpoint/2010/main" val="3638934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innovations beyond the original implementation by Karun Singh…</a:t>
            </a:r>
          </a:p>
          <a:p>
            <a:endParaRPr lang="en-US" dirty="0"/>
          </a:p>
          <a:p>
            <a:pPr marL="171450" indent="-171450">
              <a:buFont typeface="Wingdings" pitchFamily="2" charset="2"/>
              <a:buChar char="Ø"/>
            </a:pPr>
            <a:r>
              <a:rPr lang="en-US" dirty="0"/>
              <a:t>Positional granularity – CSI enhance. AS YOU GET CLOSER TO GOAL, SMALL MOVEMENTS CAN HAVE BIG IMPACTS ON THE LIKELIHOOD OF SCORING. </a:t>
            </a:r>
            <a:r>
              <a:rPr lang="en-US" b="1" dirty="0"/>
              <a:t>If you can’t escape the pixel, you get 0 score.</a:t>
            </a:r>
          </a:p>
          <a:p>
            <a:pPr marL="171450" indent="-171450">
              <a:buFont typeface="Wingdings" pitchFamily="2" charset="2"/>
              <a:buChar char="Ø"/>
            </a:pPr>
            <a:r>
              <a:rPr lang="en-US" dirty="0"/>
              <a:t>Beta-Binomial: every element of each of the four components is a probability -&gt; most updates for Transition matrix as that’s 12x18 squared.</a:t>
            </a:r>
          </a:p>
          <a:p>
            <a:pPr marL="171450" indent="-171450">
              <a:buFont typeface="Wingdings" pitchFamily="2" charset="2"/>
              <a:buChar char="Ø"/>
            </a:pPr>
            <a:r>
              <a:rPr lang="en-US" dirty="0"/>
              <a:t>Encoding domain expertise: provides INTERFACE for data scientist to collaborate with non-technical domain experts within the club.</a:t>
            </a:r>
          </a:p>
        </p:txBody>
      </p:sp>
      <p:sp>
        <p:nvSpPr>
          <p:cNvPr id="4" name="Slide Number Placeholder 3"/>
          <p:cNvSpPr>
            <a:spLocks noGrp="1"/>
          </p:cNvSpPr>
          <p:nvPr>
            <p:ph type="sldNum" sz="quarter" idx="5"/>
          </p:nvPr>
        </p:nvSpPr>
        <p:spPr/>
        <p:txBody>
          <a:bodyPr/>
          <a:lstStyle/>
          <a:p>
            <a:fld id="{F537F32B-3498-1E4E-9E48-3745780E513D}" type="slidenum">
              <a:rPr lang="en-US" smtClean="0"/>
              <a:t>16</a:t>
            </a:fld>
            <a:endParaRPr lang="en-US"/>
          </a:p>
        </p:txBody>
      </p:sp>
    </p:spTree>
    <p:extLst>
      <p:ext uri="{BB962C8B-B14F-4D97-AF65-F5344CB8AC3E}">
        <p14:creationId xmlns:p14="http://schemas.microsoft.com/office/powerpoint/2010/main" val="1338959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SLIDE</a:t>
            </a:r>
          </a:p>
          <a:p>
            <a:endParaRPr lang="en-GB" dirty="0"/>
          </a:p>
          <a:p>
            <a:r>
              <a:rPr lang="en-GB" b="1" dirty="0"/>
              <a:t>(Second xG Model: additional features beyond location, will describe feature engineering next slide).</a:t>
            </a:r>
          </a:p>
          <a:p>
            <a:endParaRPr lang="en-GB" dirty="0"/>
          </a:p>
          <a:p>
            <a:r>
              <a:rPr lang="en-GB" dirty="0"/>
              <a:t>Excess xG &amp; xT provides set of metrics to value shots, passes, dribbles, and crosses.</a:t>
            </a:r>
          </a:p>
        </p:txBody>
      </p:sp>
      <p:sp>
        <p:nvSpPr>
          <p:cNvPr id="4" name="Slide Number Placeholder 3"/>
          <p:cNvSpPr>
            <a:spLocks noGrp="1"/>
          </p:cNvSpPr>
          <p:nvPr>
            <p:ph type="sldNum" sz="quarter" idx="5"/>
          </p:nvPr>
        </p:nvSpPr>
        <p:spPr/>
        <p:txBody>
          <a:bodyPr/>
          <a:lstStyle/>
          <a:p>
            <a:fld id="{F537F32B-3498-1E4E-9E48-3745780E513D}" type="slidenum">
              <a:rPr lang="en-US" smtClean="0"/>
              <a:t>17</a:t>
            </a:fld>
            <a:endParaRPr lang="en-US"/>
          </a:p>
        </p:txBody>
      </p:sp>
    </p:spTree>
    <p:extLst>
      <p:ext uri="{BB962C8B-B14F-4D97-AF65-F5344CB8AC3E}">
        <p14:creationId xmlns:p14="http://schemas.microsoft.com/office/powerpoint/2010/main" val="3424170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three sets of features as part of the xG feature engineering, produced 3 different models."</a:t>
            </a:r>
          </a:p>
          <a:p>
            <a:endParaRPr lang="en-US" dirty="0"/>
          </a:p>
          <a:p>
            <a:r>
              <a:rPr lang="en-US" dirty="0"/>
              <a:t>Basic features the same as Bayesian motivation.</a:t>
            </a:r>
          </a:p>
          <a:p>
            <a:endParaRPr lang="en-US" dirty="0"/>
          </a:p>
          <a:p>
            <a:r>
              <a:rPr lang="en-US" b="1" dirty="0"/>
              <a:t>Angles:</a:t>
            </a:r>
          </a:p>
          <a:p>
            <a:pPr marL="228600" indent="-228600">
              <a:buAutoNum type="arabicPeriod"/>
            </a:pPr>
            <a:r>
              <a:rPr lang="en-US" b="1" dirty="0"/>
              <a:t>Simple trigonometry</a:t>
            </a:r>
          </a:p>
          <a:p>
            <a:pPr marL="228600" indent="-228600">
              <a:buAutoNum type="arabicPeriod"/>
            </a:pPr>
            <a:r>
              <a:rPr lang="en-US" b="1" dirty="0"/>
              <a:t>More sophisticated, represents the amount of goal the striker can see, covered in Sumpter’s book: </a:t>
            </a:r>
            <a:r>
              <a:rPr lang="en-US" b="1" dirty="0" err="1"/>
              <a:t>Soccermatics</a:t>
            </a:r>
            <a:r>
              <a:rPr lang="en-US" b="1" dirty="0"/>
              <a:t>.</a:t>
            </a:r>
          </a:p>
          <a:p>
            <a:endParaRPr lang="en-US" dirty="0"/>
          </a:p>
          <a:p>
            <a:r>
              <a:rPr lang="en-US" dirty="0"/>
              <a:t>Showing the benefit of encoding domain expertise into model training - can push the interaction terms further.</a:t>
            </a:r>
          </a:p>
        </p:txBody>
      </p:sp>
      <p:sp>
        <p:nvSpPr>
          <p:cNvPr id="4" name="Slide Number Placeholder 3"/>
          <p:cNvSpPr>
            <a:spLocks noGrp="1"/>
          </p:cNvSpPr>
          <p:nvPr>
            <p:ph type="sldNum" sz="quarter" idx="5"/>
          </p:nvPr>
        </p:nvSpPr>
        <p:spPr/>
        <p:txBody>
          <a:bodyPr/>
          <a:lstStyle/>
          <a:p>
            <a:fld id="{F537F32B-3498-1E4E-9E48-3745780E513D}" type="slidenum">
              <a:rPr lang="en-US" smtClean="0"/>
              <a:t>18</a:t>
            </a:fld>
            <a:endParaRPr lang="en-US"/>
          </a:p>
        </p:txBody>
      </p:sp>
    </p:spTree>
    <p:extLst>
      <p:ext uri="{BB962C8B-B14F-4D97-AF65-F5344CB8AC3E}">
        <p14:creationId xmlns:p14="http://schemas.microsoft.com/office/powerpoint/2010/main" val="148951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quantitatively measure how good our xG forecasts are, we focused on log loss and the calibration of the forecasts.</a:t>
            </a:r>
          </a:p>
        </p:txBody>
      </p:sp>
      <p:sp>
        <p:nvSpPr>
          <p:cNvPr id="4" name="Slide Number Placeholder 3"/>
          <p:cNvSpPr>
            <a:spLocks noGrp="1"/>
          </p:cNvSpPr>
          <p:nvPr>
            <p:ph type="sldNum" sz="quarter" idx="5"/>
          </p:nvPr>
        </p:nvSpPr>
        <p:spPr/>
        <p:txBody>
          <a:bodyPr/>
          <a:lstStyle/>
          <a:p>
            <a:fld id="{F537F32B-3498-1E4E-9E48-3745780E513D}" type="slidenum">
              <a:rPr lang="en-US" smtClean="0"/>
              <a:t>19</a:t>
            </a:fld>
            <a:endParaRPr lang="en-US"/>
          </a:p>
        </p:txBody>
      </p:sp>
    </p:spTree>
    <p:extLst>
      <p:ext uri="{BB962C8B-B14F-4D97-AF65-F5344CB8AC3E}">
        <p14:creationId xmlns:p14="http://schemas.microsoft.com/office/powerpoint/2010/main" val="290504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APPLICATION LOOK AT Player xT: RANKING THE.....</a:t>
            </a:r>
          </a:p>
          <a:p>
            <a:endParaRPr lang="en-US" dirty="0"/>
          </a:p>
          <a:p>
            <a:r>
              <a:rPr lang="en-US" dirty="0"/>
              <a:t>Serves a dual purpose, allowing us to evaluate the validity of the value action framework.</a:t>
            </a:r>
          </a:p>
          <a:p>
            <a:pPr marL="171450" indent="-171450">
              <a:buFont typeface="Arial" panose="020B0604020202020204" pitchFamily="34" charset="0"/>
              <a:buChar char="•"/>
            </a:pPr>
            <a:r>
              <a:rPr lang="en-US" dirty="0"/>
              <a:t>Want our model to agree with an expert panel of judges as to how the Premier League's very best players are.</a:t>
            </a:r>
          </a:p>
          <a:p>
            <a:pPr marL="171450" indent="-171450">
              <a:buFont typeface="Arial" panose="020B0604020202020204" pitchFamily="34" charset="0"/>
              <a:buChar char="•"/>
            </a:pPr>
            <a:r>
              <a:rPr lang="en-US" dirty="0"/>
              <a:t>This was the disaster in the EA index where goalkeepers kept being ranked as the best players!</a:t>
            </a:r>
          </a:p>
          <a:p>
            <a:pPr marL="171450" indent="-171450">
              <a:buFont typeface="Arial" panose="020B0604020202020204" pitchFamily="34" charset="0"/>
              <a:buChar char="•"/>
            </a:pPr>
            <a:r>
              <a:rPr lang="en-US" dirty="0"/>
              <a:t>PFA = Professional Footballers Association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USEFUL SANITY CHECK OF OUR MODEL</a:t>
            </a:r>
          </a:p>
        </p:txBody>
      </p:sp>
      <p:sp>
        <p:nvSpPr>
          <p:cNvPr id="4" name="Slide Number Placeholder 3"/>
          <p:cNvSpPr>
            <a:spLocks noGrp="1"/>
          </p:cNvSpPr>
          <p:nvPr>
            <p:ph type="sldNum" sz="quarter" idx="5"/>
          </p:nvPr>
        </p:nvSpPr>
        <p:spPr/>
        <p:txBody>
          <a:bodyPr/>
          <a:lstStyle/>
          <a:p>
            <a:fld id="{F537F32B-3498-1E4E-9E48-3745780E513D}" type="slidenum">
              <a:rPr lang="en-US" smtClean="0"/>
              <a:t>21</a:t>
            </a:fld>
            <a:endParaRPr lang="en-US"/>
          </a:p>
        </p:txBody>
      </p:sp>
    </p:spTree>
    <p:extLst>
      <p:ext uri="{BB962C8B-B14F-4D97-AF65-F5344CB8AC3E}">
        <p14:creationId xmlns:p14="http://schemas.microsoft.com/office/powerpoint/2010/main" val="161655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motivations: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player-level...</a:t>
            </a:r>
          </a:p>
          <a:p>
            <a:endParaRPr lang="en-US" dirty="0"/>
          </a:p>
          <a:p>
            <a:r>
              <a:rPr lang="en-US" dirty="0"/>
              <a:t>At the team-level...</a:t>
            </a:r>
          </a:p>
        </p:txBody>
      </p:sp>
      <p:sp>
        <p:nvSpPr>
          <p:cNvPr id="4" name="Slide Number Placeholder 3"/>
          <p:cNvSpPr>
            <a:spLocks noGrp="1"/>
          </p:cNvSpPr>
          <p:nvPr>
            <p:ph type="sldNum" sz="quarter" idx="5"/>
          </p:nvPr>
        </p:nvSpPr>
        <p:spPr/>
        <p:txBody>
          <a:bodyPr/>
          <a:lstStyle/>
          <a:p>
            <a:fld id="{F537F32B-3498-1E4E-9E48-3745780E513D}" type="slidenum">
              <a:rPr lang="en-US" smtClean="0"/>
              <a:t>2</a:t>
            </a:fld>
            <a:endParaRPr lang="en-US"/>
          </a:p>
        </p:txBody>
      </p:sp>
    </p:spTree>
    <p:extLst>
      <p:ext uri="{BB962C8B-B14F-4D97-AF65-F5344CB8AC3E}">
        <p14:creationId xmlns:p14="http://schemas.microsoft.com/office/powerpoint/2010/main" val="1243143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TAA fans threat towards the opposition box as he approaches the final third.</a:t>
            </a:r>
          </a:p>
          <a:p>
            <a:endParaRPr lang="en-US" dirty="0"/>
          </a:p>
          <a:p>
            <a:r>
              <a:rPr lang="en-US" dirty="0"/>
              <a:t>KDB operates centrally, generating threat in the spaces between centre halves and full backs.</a:t>
            </a:r>
          </a:p>
        </p:txBody>
      </p:sp>
      <p:sp>
        <p:nvSpPr>
          <p:cNvPr id="4" name="Slide Number Placeholder 3"/>
          <p:cNvSpPr>
            <a:spLocks noGrp="1"/>
          </p:cNvSpPr>
          <p:nvPr>
            <p:ph type="sldNum" sz="quarter" idx="5"/>
          </p:nvPr>
        </p:nvSpPr>
        <p:spPr/>
        <p:txBody>
          <a:bodyPr/>
          <a:lstStyle/>
          <a:p>
            <a:fld id="{F537F32B-3498-1E4E-9E48-3745780E513D}" type="slidenum">
              <a:rPr lang="en-US" smtClean="0"/>
              <a:t>22</a:t>
            </a:fld>
            <a:endParaRPr lang="en-US"/>
          </a:p>
        </p:txBody>
      </p:sp>
    </p:spTree>
    <p:extLst>
      <p:ext uri="{BB962C8B-B14F-4D97-AF65-F5344CB8AC3E}">
        <p14:creationId xmlns:p14="http://schemas.microsoft.com/office/powerpoint/2010/main" val="327437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 now we introduce our first player radar.</a:t>
            </a:r>
          </a:p>
          <a:p>
            <a:endParaRPr lang="en-US" b="1" dirty="0"/>
          </a:p>
          <a:p>
            <a:r>
              <a:rPr lang="en-US" b="0" dirty="0"/>
              <a:t>We present actual values as well as percentiles to enable comparison between players across a suite of metrics:</a:t>
            </a:r>
          </a:p>
          <a:p>
            <a:r>
              <a:rPr lang="en-US" b="0" dirty="0"/>
              <a:t>* xT by cross, dribble, pass;</a:t>
            </a:r>
          </a:p>
          <a:p>
            <a:pPr marL="171450" indent="-171450">
              <a:buFont typeface="Arial" panose="020B0604020202020204" pitchFamily="34" charset="0"/>
              <a:buChar char="•"/>
            </a:pPr>
            <a:r>
              <a:rPr lang="en-US" b="0" dirty="0"/>
              <a:t>Excess xG</a:t>
            </a:r>
          </a:p>
          <a:p>
            <a:pPr marL="171450" indent="-171450">
              <a:buFont typeface="Arial" panose="020B0604020202020204" pitchFamily="34" charset="0"/>
              <a:buChar char="•"/>
            </a:pPr>
            <a:r>
              <a:rPr lang="en-US" b="0" dirty="0"/>
              <a:t>Also 3 additional Elo-based metrics. Elo is a rating system used to score chess players, and we’ve implemented a similar system to rate and rank players in duels like dribbles and aerial headers.</a:t>
            </a:r>
          </a:p>
        </p:txBody>
      </p:sp>
      <p:sp>
        <p:nvSpPr>
          <p:cNvPr id="4" name="Slide Number Placeholder 3"/>
          <p:cNvSpPr>
            <a:spLocks noGrp="1"/>
          </p:cNvSpPr>
          <p:nvPr>
            <p:ph type="sldNum" sz="quarter" idx="5"/>
          </p:nvPr>
        </p:nvSpPr>
        <p:spPr/>
        <p:txBody>
          <a:bodyPr/>
          <a:lstStyle/>
          <a:p>
            <a:fld id="{F537F32B-3498-1E4E-9E48-3745780E513D}" type="slidenum">
              <a:rPr lang="en-US" smtClean="0"/>
              <a:t>23</a:t>
            </a:fld>
            <a:endParaRPr lang="en-US"/>
          </a:p>
        </p:txBody>
      </p:sp>
    </p:spTree>
    <p:extLst>
      <p:ext uri="{BB962C8B-B14F-4D97-AF65-F5344CB8AC3E}">
        <p14:creationId xmlns:p14="http://schemas.microsoft.com/office/powerpoint/2010/main" val="145607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SECOND APPLICATION, LOOK AT AN INNOVATION CALLED DELTA xT</a:t>
            </a:r>
          </a:p>
          <a:p>
            <a:endParaRPr lang="en-GB" b="1" dirty="0"/>
          </a:p>
          <a:p>
            <a:r>
              <a:rPr lang="en-GB" b="1" u="sng" dirty="0"/>
              <a:t>Delta xT is measuring the subtle differences between how opponents deviate from their usual strategy when they’re specifically playing against Manchester United.</a:t>
            </a:r>
          </a:p>
        </p:txBody>
      </p:sp>
      <p:sp>
        <p:nvSpPr>
          <p:cNvPr id="4" name="Slide Number Placeholder 3"/>
          <p:cNvSpPr>
            <a:spLocks noGrp="1"/>
          </p:cNvSpPr>
          <p:nvPr>
            <p:ph type="sldNum" sz="quarter" idx="5"/>
          </p:nvPr>
        </p:nvSpPr>
        <p:spPr/>
        <p:txBody>
          <a:bodyPr/>
          <a:lstStyle/>
          <a:p>
            <a:fld id="{F537F32B-3498-1E4E-9E48-3745780E513D}" type="slidenum">
              <a:rPr lang="en-US" smtClean="0"/>
              <a:t>24</a:t>
            </a:fld>
            <a:endParaRPr lang="en-US"/>
          </a:p>
        </p:txBody>
      </p:sp>
    </p:spTree>
    <p:extLst>
      <p:ext uri="{BB962C8B-B14F-4D97-AF65-F5344CB8AC3E}">
        <p14:creationId xmlns:p14="http://schemas.microsoft.com/office/powerpoint/2010/main" val="2859046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ENABLES US TO IDENTIFY WEAKNESSES IN THE TEAM’S DEFENCE:</a:t>
            </a:r>
            <a:br>
              <a:rPr lang="en-GB" b="1" dirty="0"/>
            </a:br>
            <a:r>
              <a:rPr lang="en-GB" b="1" dirty="0"/>
              <a:t>&gt; WE CLEARLY SEE WEAKNESS ACROSS THE ENTIRE DEFENCE PRIOR TO SIGNING MAGUIRE &amp; AWB 2 YEARS AGO</a:t>
            </a:r>
          </a:p>
          <a:p>
            <a:endParaRPr lang="en-GB" b="1" u="sng" dirty="0"/>
          </a:p>
          <a:p>
            <a:r>
              <a:rPr lang="en-GB" b="0" u="none" dirty="0"/>
              <a:t>Radar taken the season before both players joined Manchester United show them to be the BEST defenders against the dribble, the BEST at dribbling out of defence, and HARRY MAGUIRE to be the BEST aerial </a:t>
            </a:r>
            <a:r>
              <a:rPr lang="en-GB" b="0" u="none" dirty="0" err="1"/>
              <a:t>duelist</a:t>
            </a:r>
            <a:r>
              <a:rPr lang="en-GB" b="0" u="none" dirty="0"/>
              <a:t>.</a:t>
            </a:r>
          </a:p>
          <a:p>
            <a:r>
              <a:rPr lang="en-GB" b="0" u="sng" dirty="0"/>
              <a:t>Also have complimentary passing and crossing, with Maguire also offering an above average goal threat.</a:t>
            </a:r>
          </a:p>
        </p:txBody>
      </p:sp>
      <p:sp>
        <p:nvSpPr>
          <p:cNvPr id="4" name="Slide Number Placeholder 3"/>
          <p:cNvSpPr>
            <a:spLocks noGrp="1"/>
          </p:cNvSpPr>
          <p:nvPr>
            <p:ph type="sldNum" sz="quarter" idx="5"/>
          </p:nvPr>
        </p:nvSpPr>
        <p:spPr/>
        <p:txBody>
          <a:bodyPr/>
          <a:lstStyle/>
          <a:p>
            <a:fld id="{F537F32B-3498-1E4E-9E48-3745780E513D}" type="slidenum">
              <a:rPr lang="en-US" smtClean="0"/>
              <a:t>25</a:t>
            </a:fld>
            <a:endParaRPr lang="en-US"/>
          </a:p>
        </p:txBody>
      </p:sp>
    </p:spTree>
    <p:extLst>
      <p:ext uri="{BB962C8B-B14F-4D97-AF65-F5344CB8AC3E}">
        <p14:creationId xmlns:p14="http://schemas.microsoft.com/office/powerpoint/2010/main" val="868766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MEASURE THE IMPACT OF THESE SIGNINGS ON THE DEFENCE: OBJECTIVELY JUDGE IT TO BE SUCCESSFUL RECRUITMENT.</a:t>
            </a:r>
          </a:p>
        </p:txBody>
      </p:sp>
      <p:sp>
        <p:nvSpPr>
          <p:cNvPr id="4" name="Slide Number Placeholder 3"/>
          <p:cNvSpPr>
            <a:spLocks noGrp="1"/>
          </p:cNvSpPr>
          <p:nvPr>
            <p:ph type="sldNum" sz="quarter" idx="5"/>
          </p:nvPr>
        </p:nvSpPr>
        <p:spPr/>
        <p:txBody>
          <a:bodyPr/>
          <a:lstStyle/>
          <a:p>
            <a:fld id="{F537F32B-3498-1E4E-9E48-3745780E513D}" type="slidenum">
              <a:rPr lang="en-US" smtClean="0"/>
              <a:t>26</a:t>
            </a:fld>
            <a:endParaRPr lang="en-US"/>
          </a:p>
        </p:txBody>
      </p:sp>
    </p:spTree>
    <p:extLst>
      <p:ext uri="{BB962C8B-B14F-4D97-AF65-F5344CB8AC3E}">
        <p14:creationId xmlns:p14="http://schemas.microsoft.com/office/powerpoint/2010/main" val="4115764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Second application is an extension of Player xT: looking at Paired xT.</a:t>
            </a:r>
          </a:p>
        </p:txBody>
      </p:sp>
      <p:sp>
        <p:nvSpPr>
          <p:cNvPr id="4" name="Slide Number Placeholder 3"/>
          <p:cNvSpPr>
            <a:spLocks noGrp="1"/>
          </p:cNvSpPr>
          <p:nvPr>
            <p:ph type="sldNum" sz="quarter" idx="5"/>
          </p:nvPr>
        </p:nvSpPr>
        <p:spPr/>
        <p:txBody>
          <a:bodyPr/>
          <a:lstStyle/>
          <a:p>
            <a:fld id="{F537F32B-3498-1E4E-9E48-3745780E513D}" type="slidenum">
              <a:rPr lang="en-US" smtClean="0"/>
              <a:t>31</a:t>
            </a:fld>
            <a:endParaRPr lang="en-US"/>
          </a:p>
        </p:txBody>
      </p:sp>
    </p:spTree>
    <p:extLst>
      <p:ext uri="{BB962C8B-B14F-4D97-AF65-F5344CB8AC3E}">
        <p14:creationId xmlns:p14="http://schemas.microsoft.com/office/powerpoint/2010/main" val="3593062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Tottenham’s Harry Kane is frequently involved in pairs whose concentration ranks highest in the entire Premier League:</a:t>
            </a:r>
          </a:p>
          <a:p>
            <a:pPr marL="171450" indent="-171450">
              <a:buFont typeface="Arial" panose="020B0604020202020204" pitchFamily="34" charset="0"/>
              <a:buChar char="•"/>
            </a:pPr>
            <a:r>
              <a:rPr lang="en-US" dirty="0"/>
              <a:t>The fan interpretation of this is that Spurs are often seen as a two-man team.</a:t>
            </a:r>
          </a:p>
          <a:p>
            <a:pPr marL="171450" indent="-171450">
              <a:buFont typeface="Arial" panose="020B0604020202020204" pitchFamily="34" charset="0"/>
              <a:buChar char="•"/>
            </a:pPr>
            <a:r>
              <a:rPr lang="en-US" dirty="0"/>
              <a:t>In 2017/18</a:t>
            </a:r>
          </a:p>
        </p:txBody>
      </p:sp>
      <p:sp>
        <p:nvSpPr>
          <p:cNvPr id="4" name="Slide Number Placeholder 3"/>
          <p:cNvSpPr>
            <a:spLocks noGrp="1"/>
          </p:cNvSpPr>
          <p:nvPr>
            <p:ph type="sldNum" sz="quarter" idx="5"/>
          </p:nvPr>
        </p:nvSpPr>
        <p:spPr/>
        <p:txBody>
          <a:bodyPr/>
          <a:lstStyle/>
          <a:p>
            <a:fld id="{F537F32B-3498-1E4E-9E48-3745780E513D}" type="slidenum">
              <a:rPr lang="en-US" smtClean="0"/>
              <a:t>32</a:t>
            </a:fld>
            <a:endParaRPr lang="en-US"/>
          </a:p>
        </p:txBody>
      </p:sp>
    </p:spTree>
    <p:extLst>
      <p:ext uri="{BB962C8B-B14F-4D97-AF65-F5344CB8AC3E}">
        <p14:creationId xmlns:p14="http://schemas.microsoft.com/office/powerpoint/2010/main" val="153506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 dribble, cross, pass.</a:t>
            </a:r>
          </a:p>
        </p:txBody>
      </p:sp>
      <p:sp>
        <p:nvSpPr>
          <p:cNvPr id="4" name="Slide Number Placeholder 3"/>
          <p:cNvSpPr>
            <a:spLocks noGrp="1"/>
          </p:cNvSpPr>
          <p:nvPr>
            <p:ph type="sldNum" sz="quarter" idx="5"/>
          </p:nvPr>
        </p:nvSpPr>
        <p:spPr/>
        <p:txBody>
          <a:bodyPr/>
          <a:lstStyle/>
          <a:p>
            <a:fld id="{F537F32B-3498-1E4E-9E48-3745780E513D}" type="slidenum">
              <a:rPr lang="en-US" smtClean="0"/>
              <a:t>37</a:t>
            </a:fld>
            <a:endParaRPr lang="en-US"/>
          </a:p>
        </p:txBody>
      </p:sp>
    </p:spTree>
    <p:extLst>
      <p:ext uri="{BB962C8B-B14F-4D97-AF65-F5344CB8AC3E}">
        <p14:creationId xmlns:p14="http://schemas.microsoft.com/office/powerpoint/2010/main" val="754157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data science to football is competitive!</a:t>
            </a:r>
          </a:p>
          <a:p>
            <a:endParaRPr lang="en-US" dirty="0"/>
          </a:p>
          <a:p>
            <a:r>
              <a:rPr lang="en-US" dirty="0"/>
              <a:t>Nearly bankrupt Barcelona and has forced them to sell Messi - couldn't afford to pay him.</a:t>
            </a:r>
          </a:p>
          <a:p>
            <a:endParaRPr lang="en-US" dirty="0"/>
          </a:p>
          <a:p>
            <a:r>
              <a:rPr lang="en-US" dirty="0"/>
              <a:t>Whereas Liverpool have bought success for a third of the price.</a:t>
            </a:r>
          </a:p>
          <a:p>
            <a:endParaRPr lang="en-US" dirty="0"/>
          </a:p>
          <a:p>
            <a:r>
              <a:rPr lang="en-US" dirty="0"/>
              <a:t>Press cuttings: </a:t>
            </a:r>
            <a:r>
              <a:rPr lang="en-US" b="1" dirty="0"/>
              <a:t>MEDIA ASKING WHAT’S GOING WRONG AT BARCA AND MADRID?</a:t>
            </a:r>
          </a:p>
          <a:p>
            <a:r>
              <a:rPr lang="en-US" dirty="0"/>
              <a:t>&amp; have identified former astrophysicist Will Spearman as Liverpool's solution to the recruitment challenge.</a:t>
            </a:r>
          </a:p>
          <a:p>
            <a:endParaRPr lang="en-US" dirty="0"/>
          </a:p>
          <a:p>
            <a:r>
              <a:rPr lang="en-US" dirty="0"/>
              <a:t>Front page news – Laurie Shaw – Lead AI Initiatives @ Man City</a:t>
            </a:r>
          </a:p>
        </p:txBody>
      </p:sp>
      <p:sp>
        <p:nvSpPr>
          <p:cNvPr id="4" name="Slide Number Placeholder 3"/>
          <p:cNvSpPr>
            <a:spLocks noGrp="1"/>
          </p:cNvSpPr>
          <p:nvPr>
            <p:ph type="sldNum" sz="quarter" idx="5"/>
          </p:nvPr>
        </p:nvSpPr>
        <p:spPr/>
        <p:txBody>
          <a:bodyPr/>
          <a:lstStyle/>
          <a:p>
            <a:fld id="{F537F32B-3498-1E4E-9E48-3745780E513D}" type="slidenum">
              <a:rPr lang="en-US" smtClean="0"/>
              <a:t>3</a:t>
            </a:fld>
            <a:endParaRPr lang="en-US"/>
          </a:p>
        </p:txBody>
      </p:sp>
    </p:spTree>
    <p:extLst>
      <p:ext uri="{BB962C8B-B14F-4D97-AF65-F5344CB8AC3E}">
        <p14:creationId xmlns:p14="http://schemas.microsoft.com/office/powerpoint/2010/main" val="2919665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Differences:</a:t>
            </a:r>
          </a:p>
          <a:p>
            <a:pPr marL="171450" indent="-171450">
              <a:buFont typeface="Arial" panose="020B0604020202020204" pitchFamily="34" charset="0"/>
              <a:buChar char="•"/>
            </a:pPr>
            <a:r>
              <a:rPr lang="en-US" dirty="0"/>
              <a:t>Precision: 10x granularity in both x and y directions.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Similarity:</a:t>
            </a:r>
          </a:p>
          <a:p>
            <a:pPr marL="171450" indent="-171450">
              <a:buFont typeface="Arial" panose="020B0604020202020204" pitchFamily="34" charset="0"/>
              <a:buChar char="•"/>
            </a:pPr>
            <a:r>
              <a:rPr lang="en-US" dirty="0"/>
              <a:t>Blip on the edge of both penalty areas: </a:t>
            </a:r>
            <a:r>
              <a:rPr lang="en-US" b="1" dirty="0"/>
              <a:t>human beings collecting the data </a:t>
            </a:r>
            <a:r>
              <a:rPr lang="en-US" dirty="0"/>
              <a:t>(and assisted by software) are scattering shots either side of the visual boundary.</a:t>
            </a:r>
          </a:p>
        </p:txBody>
      </p:sp>
      <p:sp>
        <p:nvSpPr>
          <p:cNvPr id="4" name="Slide Number Placeholder 3"/>
          <p:cNvSpPr>
            <a:spLocks noGrp="1"/>
          </p:cNvSpPr>
          <p:nvPr>
            <p:ph type="sldNum" sz="quarter" idx="5"/>
          </p:nvPr>
        </p:nvSpPr>
        <p:spPr/>
        <p:txBody>
          <a:bodyPr/>
          <a:lstStyle/>
          <a:p>
            <a:fld id="{F537F32B-3498-1E4E-9E48-3745780E513D}" type="slidenum">
              <a:rPr lang="en-US" smtClean="0"/>
              <a:t>5</a:t>
            </a:fld>
            <a:endParaRPr lang="en-US"/>
          </a:p>
        </p:txBody>
      </p:sp>
    </p:spTree>
    <p:extLst>
      <p:ext uri="{BB962C8B-B14F-4D97-AF65-F5344CB8AC3E}">
        <p14:creationId xmlns:p14="http://schemas.microsoft.com/office/powerpoint/2010/main" val="3645617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more rigorous look at the data quality differences between two vendors...</a:t>
            </a:r>
          </a:p>
          <a:p>
            <a:endParaRPr lang="en-US" dirty="0"/>
          </a:p>
          <a:p>
            <a:r>
              <a:rPr lang="en-US" dirty="0"/>
              <a:t>Map together: join player, team, action: normalise across three dimensions</a:t>
            </a:r>
          </a:p>
          <a:p>
            <a:endParaRPr lang="en-US" dirty="0"/>
          </a:p>
          <a:p>
            <a:r>
              <a:rPr lang="en-US" dirty="0"/>
              <a:t>Ratios of the counts of actions per player per season for </a:t>
            </a:r>
            <a:r>
              <a:rPr lang="en-US" b="1" dirty="0"/>
              <a:t>FOUR CRITICAL ACTION TYPES</a:t>
            </a:r>
          </a:p>
          <a:p>
            <a:r>
              <a:rPr lang="en-US" dirty="0"/>
              <a:t>Example data point: number of shots taken by Marcus Rashford in 2017/18 in Opta divided by the number of shots Rashford took in the same season in the Wyscout data.</a:t>
            </a:r>
          </a:p>
          <a:p>
            <a:endParaRPr lang="en-US" dirty="0"/>
          </a:p>
          <a:p>
            <a:r>
              <a:rPr lang="en-US" dirty="0"/>
              <a:t>Dribbles: </a:t>
            </a:r>
            <a:r>
              <a:rPr lang="en-US" b="1" dirty="0"/>
              <a:t>NOT EASY TO SYNTHEISE</a:t>
            </a:r>
            <a:r>
              <a:rPr lang="en-US" dirty="0"/>
              <a:t>. Have to apply combinations of tags. One combination provided way too many dribbles, the other way too few. </a:t>
            </a:r>
            <a:r>
              <a:rPr lang="en-US" b="1" dirty="0"/>
              <a:t>STRICTER DEFINITION.</a:t>
            </a:r>
          </a:p>
          <a:p>
            <a:endParaRPr lang="en-US" dirty="0"/>
          </a:p>
          <a:p>
            <a:r>
              <a:rPr lang="en-US" dirty="0"/>
              <a:t>Rare for two players to play the exact same minutes across a season</a:t>
            </a:r>
          </a:p>
        </p:txBody>
      </p:sp>
      <p:sp>
        <p:nvSpPr>
          <p:cNvPr id="4" name="Slide Number Placeholder 3"/>
          <p:cNvSpPr>
            <a:spLocks noGrp="1"/>
          </p:cNvSpPr>
          <p:nvPr>
            <p:ph type="sldNum" sz="quarter" idx="5"/>
          </p:nvPr>
        </p:nvSpPr>
        <p:spPr/>
        <p:txBody>
          <a:bodyPr/>
          <a:lstStyle/>
          <a:p>
            <a:fld id="{F537F32B-3498-1E4E-9E48-3745780E513D}" type="slidenum">
              <a:rPr lang="en-US" smtClean="0"/>
              <a:t>6</a:t>
            </a:fld>
            <a:endParaRPr lang="en-US"/>
          </a:p>
        </p:txBody>
      </p:sp>
    </p:spTree>
    <p:extLst>
      <p:ext uri="{BB962C8B-B14F-4D97-AF65-F5344CB8AC3E}">
        <p14:creationId xmlns:p14="http://schemas.microsoft.com/office/powerpoint/2010/main" val="381850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distributions of minutes played by player.</a:t>
            </a:r>
          </a:p>
          <a:p>
            <a:endParaRPr lang="en-US" dirty="0"/>
          </a:p>
          <a:p>
            <a:r>
              <a:rPr lang="en-US" dirty="0"/>
              <a:t>Important denominator. Apples to apples. Denominator biased low, metrics biased high.</a:t>
            </a:r>
          </a:p>
        </p:txBody>
      </p:sp>
      <p:sp>
        <p:nvSpPr>
          <p:cNvPr id="4" name="Slide Number Placeholder 3"/>
          <p:cNvSpPr>
            <a:spLocks noGrp="1"/>
          </p:cNvSpPr>
          <p:nvPr>
            <p:ph type="sldNum" sz="quarter" idx="5"/>
          </p:nvPr>
        </p:nvSpPr>
        <p:spPr/>
        <p:txBody>
          <a:bodyPr/>
          <a:lstStyle/>
          <a:p>
            <a:fld id="{F537F32B-3498-1E4E-9E48-3745780E513D}" type="slidenum">
              <a:rPr lang="en-US" smtClean="0"/>
              <a:t>7</a:t>
            </a:fld>
            <a:endParaRPr lang="en-US"/>
          </a:p>
        </p:txBody>
      </p:sp>
    </p:spTree>
    <p:extLst>
      <p:ext uri="{BB962C8B-B14F-4D97-AF65-F5344CB8AC3E}">
        <p14:creationId xmlns:p14="http://schemas.microsoft.com/office/powerpoint/2010/main" val="2376234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of our modelling, we're using Opta data.</a:t>
            </a:r>
          </a:p>
        </p:txBody>
      </p:sp>
      <p:sp>
        <p:nvSpPr>
          <p:cNvPr id="4" name="Slide Number Placeholder 3"/>
          <p:cNvSpPr>
            <a:spLocks noGrp="1"/>
          </p:cNvSpPr>
          <p:nvPr>
            <p:ph type="sldNum" sz="quarter" idx="5"/>
          </p:nvPr>
        </p:nvSpPr>
        <p:spPr/>
        <p:txBody>
          <a:bodyPr/>
          <a:lstStyle/>
          <a:p>
            <a:fld id="{F537F32B-3498-1E4E-9E48-3745780E513D}" type="slidenum">
              <a:rPr lang="en-US" smtClean="0"/>
              <a:t>8</a:t>
            </a:fld>
            <a:endParaRPr lang="en-US"/>
          </a:p>
        </p:txBody>
      </p:sp>
    </p:spTree>
    <p:extLst>
      <p:ext uri="{BB962C8B-B14F-4D97-AF65-F5344CB8AC3E}">
        <p14:creationId xmlns:p14="http://schemas.microsoft.com/office/powerpoint/2010/main" val="3678890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(Will outline the main limitation in a few slides time…)</a:t>
            </a:r>
          </a:p>
          <a:p>
            <a:endParaRPr lang="en-GB" dirty="0"/>
          </a:p>
          <a:p>
            <a:pPr marL="171450" indent="-171450">
              <a:buFont typeface="Wingdings" pitchFamily="2" charset="2"/>
              <a:buChar char="Ø"/>
            </a:pPr>
            <a:r>
              <a:rPr lang="en-GB" dirty="0"/>
              <a:t>Players don’t shoot from their own penalty area as it won’t go in.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GB" dirty="0"/>
              <a:t>Gives rise to two forms of outlier...</a:t>
            </a:r>
          </a:p>
          <a:p>
            <a:pPr marL="171450" indent="-171450">
              <a:buFont typeface="Wingdings" pitchFamily="2" charset="2"/>
              <a:buChar char="Ø"/>
            </a:pPr>
            <a:r>
              <a:rPr lang="en-GB" dirty="0"/>
              <a:t>Like when corner kicks accidentally go in.</a:t>
            </a:r>
          </a:p>
          <a:p>
            <a:pPr marL="171450" indent="-171450">
              <a:buFont typeface="Wingdings" pitchFamily="2" charset="2"/>
              <a:buChar char="Ø"/>
            </a:pPr>
            <a:r>
              <a:rPr lang="en-GB" dirty="0"/>
              <a:t>When team is 1-0 down in cup final and goalkeeper goes up for the corner, leaving goal wide open for a long-range shot.</a:t>
            </a:r>
          </a:p>
          <a:p>
            <a:endParaRPr lang="en-GB" dirty="0"/>
          </a:p>
        </p:txBody>
      </p:sp>
      <p:sp>
        <p:nvSpPr>
          <p:cNvPr id="4" name="Slide Number Placeholder 3"/>
          <p:cNvSpPr>
            <a:spLocks noGrp="1"/>
          </p:cNvSpPr>
          <p:nvPr>
            <p:ph type="sldNum" sz="quarter" idx="5"/>
          </p:nvPr>
        </p:nvSpPr>
        <p:spPr/>
        <p:txBody>
          <a:bodyPr/>
          <a:lstStyle/>
          <a:p>
            <a:fld id="{F537F32B-3498-1E4E-9E48-3745780E513D}" type="slidenum">
              <a:rPr lang="en-US" smtClean="0"/>
              <a:t>9</a:t>
            </a:fld>
            <a:endParaRPr lang="en-US"/>
          </a:p>
        </p:txBody>
      </p:sp>
    </p:spTree>
    <p:extLst>
      <p:ext uri="{BB962C8B-B14F-4D97-AF65-F5344CB8AC3E}">
        <p14:creationId xmlns:p14="http://schemas.microsoft.com/office/powerpoint/2010/main" val="332684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way to address this...</a:t>
            </a:r>
          </a:p>
          <a:p>
            <a:endParaRPr lang="en-GB" dirty="0"/>
          </a:p>
          <a:p>
            <a:r>
              <a:rPr lang="en-GB" dirty="0"/>
              <a:t>HARD-CODED THERE TO BE ZERO CHANCE OF SCORING FROM ONE’S OWN HALF IN THE SYNTHETIC DATA</a:t>
            </a:r>
          </a:p>
          <a:p>
            <a:endParaRPr lang="en-GB" dirty="0"/>
          </a:p>
          <a:p>
            <a:r>
              <a:rPr lang="en-GB" dirty="0"/>
              <a:t>SLIM CHANCE OF SUCCESS IN THE REGION AROUND THE PENALTY AREA</a:t>
            </a:r>
          </a:p>
          <a:p>
            <a:endParaRPr lang="en-GB" dirty="0"/>
          </a:p>
          <a:p>
            <a:r>
              <a:rPr lang="en-GB" dirty="0"/>
              <a:t>HAVE NOT ADDED SYNTHETIC SHOTS IN THIS EMPTY REGION, AS WE ALREADY HAVE REPRESENTITATIVE DATA IN THE REAL SHOTS</a:t>
            </a:r>
          </a:p>
        </p:txBody>
      </p:sp>
      <p:sp>
        <p:nvSpPr>
          <p:cNvPr id="4" name="Slide Number Placeholder 3"/>
          <p:cNvSpPr>
            <a:spLocks noGrp="1"/>
          </p:cNvSpPr>
          <p:nvPr>
            <p:ph type="sldNum" sz="quarter" idx="5"/>
          </p:nvPr>
        </p:nvSpPr>
        <p:spPr/>
        <p:txBody>
          <a:bodyPr/>
          <a:lstStyle/>
          <a:p>
            <a:fld id="{F537F32B-3498-1E4E-9E48-3745780E513D}" type="slidenum">
              <a:rPr lang="en-US" smtClean="0"/>
              <a:t>10</a:t>
            </a:fld>
            <a:endParaRPr lang="en-US"/>
          </a:p>
        </p:txBody>
      </p:sp>
    </p:spTree>
    <p:extLst>
      <p:ext uri="{BB962C8B-B14F-4D97-AF65-F5344CB8AC3E}">
        <p14:creationId xmlns:p14="http://schemas.microsoft.com/office/powerpoint/2010/main" val="1344075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C359-35E6-394D-83D1-BA43FE0D8A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33B06D0-C1C8-8A4C-A6F7-CC90EDB2BB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4BCB343-3C1C-294F-A782-756A936F9E18}"/>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5" name="Footer Placeholder 4">
            <a:extLst>
              <a:ext uri="{FF2B5EF4-FFF2-40B4-BE49-F238E27FC236}">
                <a16:creationId xmlns:a16="http://schemas.microsoft.com/office/drawing/2014/main" id="{9E135336-1AF4-E340-92FE-7F0F73E7D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61797-D572-504E-A3BF-DA8E1FA7D226}"/>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3344780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25EB-3867-2640-9171-A05C70C0439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7F02963-2549-A84C-8225-23955E16821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D7581C-E429-E342-A56C-E078B7292A66}"/>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5" name="Footer Placeholder 4">
            <a:extLst>
              <a:ext uri="{FF2B5EF4-FFF2-40B4-BE49-F238E27FC236}">
                <a16:creationId xmlns:a16="http://schemas.microsoft.com/office/drawing/2014/main" id="{442C5AAB-883E-0F41-B6E3-D4962261B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C2B9B-11E2-4849-BB3A-7CA0DF77A918}"/>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04432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27CDC5-44BE-1A46-BBD1-3B3BD826C5E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3095B7-26C6-F04D-862A-72A3F771FC0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D61202-A06C-EF46-831E-3F74210F870B}"/>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5" name="Footer Placeholder 4">
            <a:extLst>
              <a:ext uri="{FF2B5EF4-FFF2-40B4-BE49-F238E27FC236}">
                <a16:creationId xmlns:a16="http://schemas.microsoft.com/office/drawing/2014/main" id="{8FDF0876-2F28-4B48-8D11-1330433B2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D896C-E06F-5848-A1BC-13C420E736AC}"/>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22032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4616-EC57-E348-8109-6DF1E8D2708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504242F-B0DA-7C46-8C0F-26757917C7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4E2053-C16D-2D43-AE2A-3FDDAE4517C9}"/>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5" name="Footer Placeholder 4">
            <a:extLst>
              <a:ext uri="{FF2B5EF4-FFF2-40B4-BE49-F238E27FC236}">
                <a16:creationId xmlns:a16="http://schemas.microsoft.com/office/drawing/2014/main" id="{557B9CE6-E251-464C-AE2F-53CA8D240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AB7B8-1395-0941-AC17-C331B4E3E0FD}"/>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3009937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3E5B-EFC9-8549-ADE3-9396A7EBD75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45ED0DB-7DC8-6E46-AC50-D3C0A4AB6E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8BD391E-EDBA-9A4E-9CAB-C2D010306F90}"/>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5" name="Footer Placeholder 4">
            <a:extLst>
              <a:ext uri="{FF2B5EF4-FFF2-40B4-BE49-F238E27FC236}">
                <a16:creationId xmlns:a16="http://schemas.microsoft.com/office/drawing/2014/main" id="{B0B2D3A7-479A-7943-9A5A-6E646E6E1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B0035-32A5-1B4B-B3F9-F06827C68A41}"/>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360104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9639-F982-084A-9AFA-6BA028E09E4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E94445-E950-DD4A-88D2-3344C340707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3F380B3-BC12-7340-8055-BC80024B8C3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A050AD8-65AF-AF47-88A3-333C0DE28A00}"/>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6" name="Footer Placeholder 5">
            <a:extLst>
              <a:ext uri="{FF2B5EF4-FFF2-40B4-BE49-F238E27FC236}">
                <a16:creationId xmlns:a16="http://schemas.microsoft.com/office/drawing/2014/main" id="{B156DA8C-AC16-ED4A-BCE6-E889B0758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6B047-27C4-264D-8269-9C82A760016D}"/>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59496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0302-62BE-3E45-BD8F-C21AD8C264E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744BE2-ADF9-874E-B46E-D9D5DEEE41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9E60DED-610F-CF42-A70A-5B2B4D0C52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AA23588-4314-6B41-91FD-AD3E09E1B2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A9BE35C-5AAF-2E4A-A022-743D4A304B0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EED042-7230-864D-8311-813A2E5FE350}"/>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8" name="Footer Placeholder 7">
            <a:extLst>
              <a:ext uri="{FF2B5EF4-FFF2-40B4-BE49-F238E27FC236}">
                <a16:creationId xmlns:a16="http://schemas.microsoft.com/office/drawing/2014/main" id="{DE82190C-CFA0-4B42-886F-5262D3D261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5C4663-8AE2-6147-AAE7-DA2A8449D30B}"/>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948518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2A8D-51B4-DF47-A68E-9459C1ADDF8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320B38E-AA4F-D042-9969-FA563E9C71BD}"/>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4" name="Footer Placeholder 3">
            <a:extLst>
              <a:ext uri="{FF2B5EF4-FFF2-40B4-BE49-F238E27FC236}">
                <a16:creationId xmlns:a16="http://schemas.microsoft.com/office/drawing/2014/main" id="{E6F471B5-B36F-E64E-8FE3-DA7360775D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9986A-316F-9C45-9A7A-90562A47C0FA}"/>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936844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2F7387-DF95-B64F-9003-8B2955123011}"/>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3" name="Footer Placeholder 2">
            <a:extLst>
              <a:ext uri="{FF2B5EF4-FFF2-40B4-BE49-F238E27FC236}">
                <a16:creationId xmlns:a16="http://schemas.microsoft.com/office/drawing/2014/main" id="{FC948F75-EA48-6A4E-AE18-24E3A79F5C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EB0334-D514-F644-B93C-C391BA703260}"/>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576456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827C-9F38-734F-83A4-089C17DE4C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2AADED3-E72D-EA4C-A235-81AF4C0403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C8FEA13-37F1-C246-A470-773EFE10C1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652D50-24B3-5F43-8A21-C7FBE86976B1}"/>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6" name="Footer Placeholder 5">
            <a:extLst>
              <a:ext uri="{FF2B5EF4-FFF2-40B4-BE49-F238E27FC236}">
                <a16:creationId xmlns:a16="http://schemas.microsoft.com/office/drawing/2014/main" id="{C1898C53-8623-7A4E-A447-1122021F4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3757C-F56F-7A4E-9B82-643CF921C898}"/>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34791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1F9BF-419C-F046-99A9-EF660D6DFB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E08A2DB-45ED-064E-BD82-181E409BC1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7015B8-78F2-A941-9652-CAD3C814D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0C0975-BC59-7D45-B2CD-91E4D8260489}"/>
              </a:ext>
            </a:extLst>
          </p:cNvPr>
          <p:cNvSpPr>
            <a:spLocks noGrp="1"/>
          </p:cNvSpPr>
          <p:nvPr>
            <p:ph type="dt" sz="half" idx="10"/>
          </p:nvPr>
        </p:nvSpPr>
        <p:spPr/>
        <p:txBody>
          <a:bodyPr/>
          <a:lstStyle/>
          <a:p>
            <a:fld id="{50601400-2E71-F24C-BCC1-8DC0490041CC}" type="datetimeFigureOut">
              <a:rPr lang="en-US" smtClean="0"/>
              <a:t>9/3/21</a:t>
            </a:fld>
            <a:endParaRPr lang="en-US"/>
          </a:p>
        </p:txBody>
      </p:sp>
      <p:sp>
        <p:nvSpPr>
          <p:cNvPr id="6" name="Footer Placeholder 5">
            <a:extLst>
              <a:ext uri="{FF2B5EF4-FFF2-40B4-BE49-F238E27FC236}">
                <a16:creationId xmlns:a16="http://schemas.microsoft.com/office/drawing/2014/main" id="{60F45B82-6BDE-5845-9D19-534AB16068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C824F-4998-9043-82F4-E95DD5DADDD3}"/>
              </a:ext>
            </a:extLst>
          </p:cNvPr>
          <p:cNvSpPr>
            <a:spLocks noGrp="1"/>
          </p:cNvSpPr>
          <p:nvPr>
            <p:ph type="sldNum" sz="quarter" idx="12"/>
          </p:nvPr>
        </p:nvSpPr>
        <p:spPr/>
        <p:txBody>
          <a:bodyPr/>
          <a:lstStyle/>
          <a:p>
            <a:fld id="{56EBC430-D730-5441-B966-126926C6A41D}" type="slidenum">
              <a:rPr lang="en-US" smtClean="0"/>
              <a:t>‹#›</a:t>
            </a:fld>
            <a:endParaRPr lang="en-US"/>
          </a:p>
        </p:txBody>
      </p:sp>
    </p:spTree>
    <p:extLst>
      <p:ext uri="{BB962C8B-B14F-4D97-AF65-F5344CB8AC3E}">
        <p14:creationId xmlns:p14="http://schemas.microsoft.com/office/powerpoint/2010/main" val="2399415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B067A1-F49F-154E-8307-D0DEC921EB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318270-B2CE-0B4A-A078-9FD1B211A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299162-1472-3F49-B2F4-34F0020144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01400-2E71-F24C-BCC1-8DC0490041CC}" type="datetimeFigureOut">
              <a:rPr lang="en-US" smtClean="0"/>
              <a:t>9/3/21</a:t>
            </a:fld>
            <a:endParaRPr lang="en-US"/>
          </a:p>
        </p:txBody>
      </p:sp>
      <p:sp>
        <p:nvSpPr>
          <p:cNvPr id="5" name="Footer Placeholder 4">
            <a:extLst>
              <a:ext uri="{FF2B5EF4-FFF2-40B4-BE49-F238E27FC236}">
                <a16:creationId xmlns:a16="http://schemas.microsoft.com/office/drawing/2014/main" id="{99C6C04C-40B0-C742-B4EA-01EFBE816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909B02-CD9B-AD4D-B000-87C16D64C6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BC430-D730-5441-B966-126926C6A41D}" type="slidenum">
              <a:rPr lang="en-US" smtClean="0"/>
              <a:t>‹#›</a:t>
            </a:fld>
            <a:endParaRPr lang="en-US"/>
          </a:p>
        </p:txBody>
      </p:sp>
    </p:spTree>
    <p:extLst>
      <p:ext uri="{BB962C8B-B14F-4D97-AF65-F5344CB8AC3E}">
        <p14:creationId xmlns:p14="http://schemas.microsoft.com/office/powerpoint/2010/main" val="651525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twitter.com/Soccermatics/status/1260598182624575490"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hyperlink" Target="https://karun.in/blog/expected-threat.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karun.in/blog/expected-threat.html"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twitter.com/Soccermatics/status/126059818262457549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6EFFE0E-FDC1-C849-8648-F7D8619DD1B4}"/>
              </a:ext>
            </a:extLst>
          </p:cNvPr>
          <p:cNvSpPr>
            <a:spLocks noGrp="1"/>
          </p:cNvSpPr>
          <p:nvPr>
            <p:ph type="subTitle" idx="1"/>
          </p:nvPr>
        </p:nvSpPr>
        <p:spPr>
          <a:xfrm>
            <a:off x="794795" y="4713208"/>
            <a:ext cx="9144000" cy="1655762"/>
          </a:xfrm>
        </p:spPr>
        <p:txBody>
          <a:bodyPr>
            <a:normAutofit fontScale="92500" lnSpcReduction="20000"/>
          </a:bodyPr>
          <a:lstStyle/>
          <a:p>
            <a:pPr algn="l"/>
            <a:r>
              <a:rPr lang="en-US" sz="3500" b="1" dirty="0">
                <a:latin typeface="Alegreya Sans" pitchFamily="2" charset="0"/>
                <a:ea typeface="Open Sans" panose="020B0606030504020204" pitchFamily="34" charset="0"/>
                <a:cs typeface="Open Sans" panose="020B0606030504020204" pitchFamily="34" charset="0"/>
              </a:rPr>
              <a:t>2020/21 Recruitment Analysis &amp; Competitor Insights</a:t>
            </a:r>
          </a:p>
          <a:p>
            <a:pPr algn="l"/>
            <a:r>
              <a:rPr lang="en-US" dirty="0">
                <a:latin typeface="Open Sans" panose="020B0606030504020204" pitchFamily="34" charset="0"/>
                <a:ea typeface="Open Sans" panose="020B0606030504020204" pitchFamily="34" charset="0"/>
                <a:cs typeface="Open Sans" panose="020B0606030504020204" pitchFamily="34" charset="0"/>
              </a:rPr>
              <a:t>Data Science Group</a:t>
            </a:r>
          </a:p>
          <a:p>
            <a:pPr algn="l"/>
            <a:r>
              <a:rPr lang="en-US" dirty="0">
                <a:latin typeface="Open Sans" panose="020B0606030504020204" pitchFamily="34" charset="0"/>
                <a:ea typeface="Open Sans" panose="020B0606030504020204" pitchFamily="34" charset="0"/>
                <a:cs typeface="Open Sans" panose="020B0606030504020204" pitchFamily="34" charset="0"/>
              </a:rPr>
              <a:t>Christian Gilson</a:t>
            </a:r>
          </a:p>
          <a:p>
            <a:pPr algn="l"/>
            <a:r>
              <a:rPr lang="en-US" i="1" dirty="0">
                <a:latin typeface="Open Sans" panose="020B0606030504020204" pitchFamily="34" charset="0"/>
                <a:ea typeface="Open Sans" panose="020B0606030504020204" pitchFamily="34" charset="0"/>
                <a:cs typeface="Open Sans" panose="020B0606030504020204" pitchFamily="34" charset="0"/>
              </a:rPr>
              <a:t>{</a:t>
            </a:r>
            <a:r>
              <a:rPr lang="en-US" i="1" dirty="0" err="1">
                <a:latin typeface="Open Sans" panose="020B0606030504020204" pitchFamily="34" charset="0"/>
                <a:ea typeface="Open Sans" panose="020B0606030504020204" pitchFamily="34" charset="0"/>
                <a:cs typeface="Open Sans" panose="020B0606030504020204" pitchFamily="34" charset="0"/>
              </a:rPr>
              <a:t>firstname</a:t>
            </a:r>
            <a:r>
              <a:rPr lang="en-US" i="1" dirty="0">
                <a:latin typeface="Open Sans" panose="020B0606030504020204" pitchFamily="34" charset="0"/>
                <a:ea typeface="Open Sans" panose="020B0606030504020204" pitchFamily="34" charset="0"/>
                <a:cs typeface="Open Sans" panose="020B0606030504020204" pitchFamily="34" charset="0"/>
              </a:rPr>
              <a:t>}@</a:t>
            </a:r>
            <a:r>
              <a:rPr lang="en-US" i="1" dirty="0" err="1">
                <a:latin typeface="Open Sans" panose="020B0606030504020204" pitchFamily="34" charset="0"/>
                <a:ea typeface="Open Sans" panose="020B0606030504020204" pitchFamily="34" charset="0"/>
                <a:cs typeface="Open Sans" panose="020B0606030504020204" pitchFamily="34" charset="0"/>
              </a:rPr>
              <a:t>manutd.co.uk</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descr="Logo&#10;&#10;Description automatically generated">
            <a:extLst>
              <a:ext uri="{FF2B5EF4-FFF2-40B4-BE49-F238E27FC236}">
                <a16:creationId xmlns:a16="http://schemas.microsoft.com/office/drawing/2014/main" id="{E84FE12A-3049-2448-87CA-4DBCF06B3DCE}"/>
              </a:ext>
            </a:extLst>
          </p:cNvPr>
          <p:cNvPicPr>
            <a:picLocks noChangeAspect="1"/>
          </p:cNvPicPr>
          <p:nvPr/>
        </p:nvPicPr>
        <p:blipFill>
          <a:blip r:embed="rId3"/>
          <a:stretch>
            <a:fillRect/>
          </a:stretch>
        </p:blipFill>
        <p:spPr>
          <a:xfrm>
            <a:off x="2965064" y="347647"/>
            <a:ext cx="4012864" cy="4067205"/>
          </a:xfrm>
          <a:prstGeom prst="rect">
            <a:avLst/>
          </a:prstGeom>
        </p:spPr>
      </p:pic>
      <p:pic>
        <p:nvPicPr>
          <p:cNvPr id="9" name="Picture 8" descr="Shape&#10;&#10;Description automatically generated">
            <a:extLst>
              <a:ext uri="{FF2B5EF4-FFF2-40B4-BE49-F238E27FC236}">
                <a16:creationId xmlns:a16="http://schemas.microsoft.com/office/drawing/2014/main" id="{7C8D80CA-2D9F-0342-91B2-C35930F9F2AD}"/>
              </a:ext>
            </a:extLst>
          </p:cNvPr>
          <p:cNvPicPr>
            <a:picLocks noChangeAspect="1"/>
          </p:cNvPicPr>
          <p:nvPr/>
        </p:nvPicPr>
        <p:blipFill rotWithShape="1">
          <a:blip r:embed="rId4"/>
          <a:srcRect t="35001" b="40337"/>
          <a:stretch/>
        </p:blipFill>
        <p:spPr>
          <a:xfrm rot="5400000">
            <a:off x="8097711" y="3710150"/>
            <a:ext cx="4762500" cy="1566042"/>
          </a:xfrm>
          <a:prstGeom prst="rect">
            <a:avLst/>
          </a:prstGeom>
        </p:spPr>
      </p:pic>
      <p:pic>
        <p:nvPicPr>
          <p:cNvPr id="13" name="Picture 12" descr="Shape&#10;&#10;Description automatically generated">
            <a:extLst>
              <a:ext uri="{FF2B5EF4-FFF2-40B4-BE49-F238E27FC236}">
                <a16:creationId xmlns:a16="http://schemas.microsoft.com/office/drawing/2014/main" id="{6CE9EC17-9D13-4F4F-AB1A-E35AEE335A92}"/>
              </a:ext>
            </a:extLst>
          </p:cNvPr>
          <p:cNvPicPr>
            <a:picLocks noChangeAspect="1"/>
          </p:cNvPicPr>
          <p:nvPr/>
        </p:nvPicPr>
        <p:blipFill rotWithShape="1">
          <a:blip r:embed="rId4"/>
          <a:srcRect t="35001" b="40337"/>
          <a:stretch/>
        </p:blipFill>
        <p:spPr>
          <a:xfrm rot="5400000">
            <a:off x="8097711" y="1598229"/>
            <a:ext cx="4762500" cy="1566042"/>
          </a:xfrm>
          <a:prstGeom prst="rect">
            <a:avLst/>
          </a:prstGeom>
        </p:spPr>
      </p:pic>
    </p:spTree>
    <p:extLst>
      <p:ext uri="{BB962C8B-B14F-4D97-AF65-F5344CB8AC3E}">
        <p14:creationId xmlns:p14="http://schemas.microsoft.com/office/powerpoint/2010/main" val="394900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4397358" cy="923330"/>
          </a:xfrm>
          <a:prstGeom prst="rect">
            <a:avLst/>
          </a:prstGeom>
          <a:noFill/>
        </p:spPr>
        <p:txBody>
          <a:bodyPr wrap="none" rtlCol="0">
            <a:spAutoFit/>
          </a:bodyPr>
          <a:lstStyle/>
          <a:p>
            <a:r>
              <a:rPr lang="en-US" sz="5400" b="1" dirty="0">
                <a:solidFill>
                  <a:schemeClr val="bg1"/>
                </a:solidFill>
                <a:latin typeface="Alegreya Sans" pitchFamily="2" charset="0"/>
              </a:rPr>
              <a:t>Synthetic shots</a:t>
            </a:r>
          </a:p>
        </p:txBody>
      </p:sp>
      <p:pic>
        <p:nvPicPr>
          <p:cNvPr id="10" name="Picture 9" descr="A picture containing text&#10;&#10;Description automatically generated">
            <a:extLst>
              <a:ext uri="{FF2B5EF4-FFF2-40B4-BE49-F238E27FC236}">
                <a16:creationId xmlns:a16="http://schemas.microsoft.com/office/drawing/2014/main" id="{F4692092-53E5-CD4C-9326-769BC3132882}"/>
              </a:ext>
            </a:extLst>
          </p:cNvPr>
          <p:cNvPicPr>
            <a:picLocks noChangeAspect="1"/>
          </p:cNvPicPr>
          <p:nvPr/>
        </p:nvPicPr>
        <p:blipFill rotWithShape="1">
          <a:blip r:embed="rId4"/>
          <a:srcRect l="3178" t="4910" r="3224" b="4807"/>
          <a:stretch/>
        </p:blipFill>
        <p:spPr>
          <a:xfrm rot="16200000">
            <a:off x="7419259" y="2534949"/>
            <a:ext cx="5153843" cy="3339423"/>
          </a:xfrm>
          <a:prstGeom prst="rect">
            <a:avLst/>
          </a:prstGeom>
        </p:spPr>
      </p:pic>
      <p:sp>
        <p:nvSpPr>
          <p:cNvPr id="14" name="TextBox 13">
            <a:extLst>
              <a:ext uri="{FF2B5EF4-FFF2-40B4-BE49-F238E27FC236}">
                <a16:creationId xmlns:a16="http://schemas.microsoft.com/office/drawing/2014/main" id="{BC4539AD-589B-1642-95F6-65EFA0ECA0A3}"/>
              </a:ext>
            </a:extLst>
          </p:cNvPr>
          <p:cNvSpPr txBox="1"/>
          <p:nvPr/>
        </p:nvSpPr>
        <p:spPr>
          <a:xfrm>
            <a:off x="52048" y="1921695"/>
            <a:ext cx="7786012" cy="452431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Subtle limitation of on-the-ball events is the absence of actions in scenarios with a vanishingly slim chance of success, owing to player domain expertise.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Two forms of outlier:</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“Shots” that weren’t intended as shots;</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Opportunistic shots where unique context cannot be captured by the data.</a:t>
            </a:r>
          </a:p>
          <a:p>
            <a:pPr marL="457200" indent="-457200">
              <a:buFont typeface="+mj-lt"/>
              <a:buAutoNum type="arabicPeriod"/>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Add synthetic shots to encode domain expertise missing from the denominator: </a:t>
            </a:r>
            <a:r>
              <a:rPr lang="en-US" sz="2400" i="1" dirty="0">
                <a:latin typeface="Open Sans" panose="020B0606030504020204" pitchFamily="34" charset="0"/>
                <a:ea typeface="Open Sans" panose="020B0606030504020204" pitchFamily="34" charset="0"/>
                <a:cs typeface="Open Sans" panose="020B0606030504020204" pitchFamily="34" charset="0"/>
              </a:rPr>
              <a:t>the shots not taken because the player had a choice</a:t>
            </a:r>
            <a:r>
              <a:rPr lang="en-US" sz="2400" dirty="0">
                <a:latin typeface="Open Sans" panose="020B0606030504020204" pitchFamily="34" charset="0"/>
                <a:ea typeface="Open Sans" panose="020B0606030504020204" pitchFamily="34" charset="0"/>
                <a:cs typeface="Open Sans" panose="020B0606030504020204" pitchFamily="34" charset="0"/>
              </a:rPr>
              <a:t>.</a:t>
            </a:r>
          </a:p>
        </p:txBody>
      </p:sp>
      <p:sp>
        <p:nvSpPr>
          <p:cNvPr id="17" name="TextBox 16">
            <a:extLst>
              <a:ext uri="{FF2B5EF4-FFF2-40B4-BE49-F238E27FC236}">
                <a16:creationId xmlns:a16="http://schemas.microsoft.com/office/drawing/2014/main" id="{0CA5516A-FBD4-4E4B-B240-1A0FC227D38D}"/>
              </a:ext>
            </a:extLst>
          </p:cNvPr>
          <p:cNvSpPr txBox="1"/>
          <p:nvPr/>
        </p:nvSpPr>
        <p:spPr>
          <a:xfrm>
            <a:off x="52048" y="6545319"/>
            <a:ext cx="1649811" cy="338554"/>
          </a:xfrm>
          <a:prstGeom prst="rect">
            <a:avLst/>
          </a:prstGeom>
          <a:noFill/>
        </p:spPr>
        <p:txBody>
          <a:bodyPr wrap="none" rtlCol="0">
            <a:spAutoFit/>
          </a:bodyPr>
          <a:lstStyle/>
          <a:p>
            <a:r>
              <a:rPr lang="en-GB" sz="1600" b="1" dirty="0">
                <a:latin typeface="Open Sans" panose="020B0606030504020204" pitchFamily="34" charset="0"/>
                <a:ea typeface="Open Sans" panose="020B0606030504020204" pitchFamily="34" charset="0"/>
                <a:cs typeface="Open Sans" panose="020B0606030504020204" pitchFamily="34" charset="0"/>
                <a:hlinkClick r:id="rId5"/>
              </a:rPr>
              <a:t>Sumpter, 2020</a:t>
            </a:r>
            <a:endParaRPr lang="en-GB" sz="16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767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4397358" cy="923330"/>
          </a:xfrm>
          <a:prstGeom prst="rect">
            <a:avLst/>
          </a:prstGeom>
          <a:noFill/>
        </p:spPr>
        <p:txBody>
          <a:bodyPr wrap="none" rtlCol="0">
            <a:spAutoFit/>
          </a:bodyPr>
          <a:lstStyle/>
          <a:p>
            <a:r>
              <a:rPr lang="en-US" sz="5400" b="1" dirty="0">
                <a:solidFill>
                  <a:schemeClr val="bg1"/>
                </a:solidFill>
                <a:latin typeface="Alegreya Sans" pitchFamily="2" charset="0"/>
              </a:rPr>
              <a:t>Synthetic shots</a:t>
            </a:r>
          </a:p>
        </p:txBody>
      </p:sp>
      <p:pic>
        <p:nvPicPr>
          <p:cNvPr id="5" name="Picture 4" descr="Shape&#10;&#10;Description automatically generated with low confidence">
            <a:extLst>
              <a:ext uri="{FF2B5EF4-FFF2-40B4-BE49-F238E27FC236}">
                <a16:creationId xmlns:a16="http://schemas.microsoft.com/office/drawing/2014/main" id="{4BD765ED-EB2E-8641-8367-055AF25F50C8}"/>
              </a:ext>
            </a:extLst>
          </p:cNvPr>
          <p:cNvPicPr>
            <a:picLocks noChangeAspect="1"/>
          </p:cNvPicPr>
          <p:nvPr/>
        </p:nvPicPr>
        <p:blipFill rotWithShape="1">
          <a:blip r:embed="rId4"/>
          <a:srcRect l="4579" t="3053" r="4515" b="45865"/>
          <a:stretch/>
        </p:blipFill>
        <p:spPr>
          <a:xfrm>
            <a:off x="7838060" y="2432277"/>
            <a:ext cx="4301892" cy="3503157"/>
          </a:xfrm>
          <a:prstGeom prst="rect">
            <a:avLst/>
          </a:prstGeom>
        </p:spPr>
      </p:pic>
      <p:sp>
        <p:nvSpPr>
          <p:cNvPr id="19" name="TextBox 18">
            <a:extLst>
              <a:ext uri="{FF2B5EF4-FFF2-40B4-BE49-F238E27FC236}">
                <a16:creationId xmlns:a16="http://schemas.microsoft.com/office/drawing/2014/main" id="{B643B8E5-3961-4E4D-96ED-F679A8B044E0}"/>
              </a:ext>
            </a:extLst>
          </p:cNvPr>
          <p:cNvSpPr txBox="1"/>
          <p:nvPr/>
        </p:nvSpPr>
        <p:spPr>
          <a:xfrm>
            <a:off x="0" y="3029693"/>
            <a:ext cx="7786012" cy="2308324"/>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Produce more realistic shot success surface if players were forced to shoot from outlier location.</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A player chooses not to shoot from such outlier locations because a pass or a dribble is, on average, a more valuable action.</a:t>
            </a:r>
          </a:p>
        </p:txBody>
      </p:sp>
    </p:spTree>
    <p:extLst>
      <p:ext uri="{BB962C8B-B14F-4D97-AF65-F5344CB8AC3E}">
        <p14:creationId xmlns:p14="http://schemas.microsoft.com/office/powerpoint/2010/main" val="36941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872120" cy="923330"/>
          </a:xfrm>
          <a:prstGeom prst="rect">
            <a:avLst/>
          </a:prstGeom>
          <a:noFill/>
        </p:spPr>
        <p:txBody>
          <a:bodyPr wrap="none" rtlCol="0">
            <a:spAutoFit/>
          </a:bodyPr>
          <a:lstStyle/>
          <a:p>
            <a:r>
              <a:rPr lang="en-US" sz="5400" b="1" dirty="0">
                <a:solidFill>
                  <a:schemeClr val="bg1"/>
                </a:solidFill>
                <a:latin typeface="Alegreya Sans" pitchFamily="2" charset="0"/>
              </a:rPr>
              <a:t>Expected Threat (xT)</a:t>
            </a:r>
          </a:p>
        </p:txBody>
      </p:sp>
      <p:sp>
        <p:nvSpPr>
          <p:cNvPr id="8" name="TextBox 7">
            <a:extLst>
              <a:ext uri="{FF2B5EF4-FFF2-40B4-BE49-F238E27FC236}">
                <a16:creationId xmlns:a16="http://schemas.microsoft.com/office/drawing/2014/main" id="{65998580-B6FB-1140-8881-85C82190DB97}"/>
              </a:ext>
            </a:extLst>
          </p:cNvPr>
          <p:cNvSpPr txBox="1"/>
          <p:nvPr/>
        </p:nvSpPr>
        <p:spPr>
          <a:xfrm>
            <a:off x="356894" y="1774042"/>
            <a:ext cx="11640034" cy="3046988"/>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Desirable properties of a framework that rewards individual actions: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buildup play, not just goals and assists;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actions independent of the end outcome of the possession;</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moving the ball into a location of </a:t>
            </a:r>
            <a:r>
              <a:rPr lang="en-US" sz="2400" b="1" dirty="0">
                <a:latin typeface="Open Sans" panose="020B0606030504020204" pitchFamily="34" charset="0"/>
                <a:ea typeface="Open Sans" panose="020B0606030504020204" pitchFamily="34" charset="0"/>
                <a:cs typeface="Open Sans" panose="020B0606030504020204" pitchFamily="34" charset="0"/>
              </a:rPr>
              <a:t>increased threat</a:t>
            </a:r>
            <a:r>
              <a:rPr lang="en-US" sz="2400" dirty="0">
                <a:latin typeface="Open Sans" panose="020B0606030504020204" pitchFamily="34" charset="0"/>
                <a:ea typeface="Open Sans" panose="020B0606030504020204" pitchFamily="34" charset="0"/>
                <a:cs typeface="Open Sans" panose="020B0606030504020204" pitchFamily="34" charset="0"/>
              </a:rPr>
              <a:t>, not simply closer to goal.</a:t>
            </a: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ndParaRPr>
          </a:p>
        </p:txBody>
      </p:sp>
      <p:sp>
        <p:nvSpPr>
          <p:cNvPr id="7" name="TextBox 6">
            <a:extLst>
              <a:ext uri="{FF2B5EF4-FFF2-40B4-BE49-F238E27FC236}">
                <a16:creationId xmlns:a16="http://schemas.microsoft.com/office/drawing/2014/main" id="{71A1FCC2-EC5D-2844-8A34-9E8EBB8883E2}"/>
              </a:ext>
            </a:extLst>
          </p:cNvPr>
          <p:cNvSpPr txBox="1"/>
          <p:nvPr/>
        </p:nvSpPr>
        <p:spPr>
          <a:xfrm>
            <a:off x="52048" y="6545319"/>
            <a:ext cx="6915676" cy="338554"/>
          </a:xfrm>
          <a:prstGeom prst="rect">
            <a:avLst/>
          </a:prstGeom>
          <a:noFill/>
        </p:spPr>
        <p:txBody>
          <a:bodyPr wrap="none" rtlCol="0">
            <a:spAutoFit/>
          </a:bodyPr>
          <a:lstStyle/>
          <a:p>
            <a:r>
              <a:rPr lang="en-US" sz="1600" b="1" dirty="0">
                <a:solidFill>
                  <a:srgbClr val="C60000"/>
                </a:solidFill>
                <a:latin typeface="Open Sans" panose="020B0606030504020204" pitchFamily="34" charset="0"/>
              </a:rPr>
              <a:t>I. McHale, P. Scarf and D. </a:t>
            </a:r>
            <a:r>
              <a:rPr lang="en-US" sz="1600" b="1" dirty="0" err="1">
                <a:solidFill>
                  <a:srgbClr val="C60000"/>
                </a:solidFill>
                <a:latin typeface="Open Sans" panose="020B0606030504020204" pitchFamily="34" charset="0"/>
              </a:rPr>
              <a:t>Folker</a:t>
            </a:r>
            <a:r>
              <a:rPr lang="en-US" sz="1600" b="1" dirty="0">
                <a:solidFill>
                  <a:srgbClr val="C60000"/>
                </a:solidFill>
                <a:latin typeface="Open Sans" panose="020B0606030504020204" pitchFamily="34" charset="0"/>
              </a:rPr>
              <a:t> 2012</a:t>
            </a:r>
            <a:r>
              <a:rPr lang="en-US" sz="1600" b="1" dirty="0">
                <a:solidFill>
                  <a:srgbClr val="222222"/>
                </a:solidFill>
                <a:latin typeface="Open Sans" panose="020B0606030504020204" pitchFamily="34" charset="0"/>
              </a:rPr>
              <a:t>, </a:t>
            </a:r>
            <a:r>
              <a:rPr lang="en-US" sz="1600" b="1" dirty="0" err="1">
                <a:solidFill>
                  <a:srgbClr val="A7A9AB"/>
                </a:solidFill>
                <a:latin typeface="Open Sans" panose="020B0606030504020204" pitchFamily="34" charset="0"/>
                <a:ea typeface="Open Sans" panose="020B0606030504020204" pitchFamily="34" charset="0"/>
                <a:cs typeface="Open Sans" panose="020B0606030504020204" pitchFamily="34" charset="0"/>
              </a:rPr>
              <a:t>Maaike</a:t>
            </a:r>
            <a:r>
              <a:rPr lang="en-US" sz="1600" b="1" dirty="0">
                <a:solidFill>
                  <a:srgbClr val="A7A9AB"/>
                </a:solidFill>
                <a:latin typeface="Open Sans" panose="020B0606030504020204" pitchFamily="34" charset="0"/>
                <a:ea typeface="Open Sans" panose="020B0606030504020204" pitchFamily="34" charset="0"/>
                <a:cs typeface="Open Sans" panose="020B0606030504020204" pitchFamily="34" charset="0"/>
              </a:rPr>
              <a:t> Van Roy et al. 2019 </a:t>
            </a:r>
            <a:endParaRPr lang="en-GB" sz="1600" b="1" dirty="0">
              <a:solidFill>
                <a:srgbClr val="A7A9AB"/>
              </a:solidFill>
            </a:endParaRPr>
          </a:p>
        </p:txBody>
      </p:sp>
    </p:spTree>
    <p:extLst>
      <p:ext uri="{BB962C8B-B14F-4D97-AF65-F5344CB8AC3E}">
        <p14:creationId xmlns:p14="http://schemas.microsoft.com/office/powerpoint/2010/main" val="155808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872120" cy="923330"/>
          </a:xfrm>
          <a:prstGeom prst="rect">
            <a:avLst/>
          </a:prstGeom>
          <a:noFill/>
        </p:spPr>
        <p:txBody>
          <a:bodyPr wrap="none" rtlCol="0">
            <a:spAutoFit/>
          </a:bodyPr>
          <a:lstStyle/>
          <a:p>
            <a:r>
              <a:rPr lang="en-US" sz="5400" b="1" dirty="0">
                <a:solidFill>
                  <a:schemeClr val="bg1"/>
                </a:solidFill>
                <a:latin typeface="Alegreya Sans" pitchFamily="2" charset="0"/>
              </a:rPr>
              <a:t>Expected Threat (xT)</a:t>
            </a:r>
          </a:p>
        </p:txBody>
      </p:sp>
      <p:sp>
        <p:nvSpPr>
          <p:cNvPr id="8" name="TextBox 7">
            <a:extLst>
              <a:ext uri="{FF2B5EF4-FFF2-40B4-BE49-F238E27FC236}">
                <a16:creationId xmlns:a16="http://schemas.microsoft.com/office/drawing/2014/main" id="{65998580-B6FB-1140-8881-85C82190DB97}"/>
              </a:ext>
            </a:extLst>
          </p:cNvPr>
          <p:cNvSpPr txBox="1"/>
          <p:nvPr/>
        </p:nvSpPr>
        <p:spPr>
          <a:xfrm>
            <a:off x="356894" y="1774042"/>
            <a:ext cx="11640034" cy="6001643"/>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Desirable properties of a framework that rewards individual actions: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buildup play, not just goals and assists;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actions independent of the end outcome of the possession;</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Rewards moving the ball into a location of </a:t>
            </a:r>
            <a:r>
              <a:rPr lang="en-US" sz="2400" b="1" dirty="0">
                <a:latin typeface="Open Sans" panose="020B0606030504020204" pitchFamily="34" charset="0"/>
                <a:ea typeface="Open Sans" panose="020B0606030504020204" pitchFamily="34" charset="0"/>
                <a:cs typeface="Open Sans" panose="020B0606030504020204" pitchFamily="34" charset="0"/>
              </a:rPr>
              <a:t>increased threat</a:t>
            </a:r>
            <a:r>
              <a:rPr lang="en-US" sz="2400" dirty="0">
                <a:latin typeface="Open Sans" panose="020B0606030504020204" pitchFamily="34" charset="0"/>
                <a:ea typeface="Open Sans" panose="020B0606030504020204" pitchFamily="34" charset="0"/>
                <a:cs typeface="Open Sans" panose="020B0606030504020204" pitchFamily="34" charset="0"/>
              </a:rPr>
              <a:t>, not simply closer to goal.</a:t>
            </a:r>
          </a:p>
          <a:p>
            <a:pPr marL="800100" lvl="1"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2400" dirty="0">
                <a:latin typeface="Open Sans" panose="020B0606030504020204" pitchFamily="34" charset="0"/>
                <a:ea typeface="Open Sans" panose="020B0606030504020204" pitchFamily="34" charset="0"/>
                <a:cs typeface="Open Sans" panose="020B0606030504020204" pitchFamily="34" charset="0"/>
              </a:rPr>
              <a:t>Modelled possession sequences as Markov chains where players </a:t>
            </a:r>
            <a:r>
              <a:rPr lang="en-US" sz="2400" i="1" dirty="0">
                <a:latin typeface="Open Sans" panose="020B0606030504020204" pitchFamily="34" charset="0"/>
                <a:ea typeface="Open Sans" panose="020B0606030504020204" pitchFamily="34" charset="0"/>
                <a:cs typeface="Open Sans" panose="020B0606030504020204" pitchFamily="34" charset="0"/>
              </a:rPr>
              <a:t>choose</a:t>
            </a:r>
            <a:r>
              <a:rPr lang="en-US" sz="2400" dirty="0">
                <a:latin typeface="Open Sans" panose="020B0606030504020204" pitchFamily="34" charset="0"/>
                <a:ea typeface="Open Sans" panose="020B0606030504020204" pitchFamily="34" charset="0"/>
                <a:cs typeface="Open Sans" panose="020B0606030504020204" pitchFamily="34" charset="0"/>
              </a:rPr>
              <a:t> whether to move the ball or shoot to produce a </a:t>
            </a:r>
            <a:r>
              <a:rPr lang="en-US" sz="2400" i="1" dirty="0">
                <a:latin typeface="Open Sans" panose="020B0606030504020204" pitchFamily="34" charset="0"/>
                <a:ea typeface="Open Sans" panose="020B0606030504020204" pitchFamily="34" charset="0"/>
                <a:cs typeface="Open Sans" panose="020B0606030504020204" pitchFamily="34" charset="0"/>
              </a:rPr>
              <a:t>value surface </a:t>
            </a:r>
            <a:r>
              <a:rPr lang="en-US" sz="2400" dirty="0">
                <a:latin typeface="Open Sans" panose="020B0606030504020204" pitchFamily="34" charset="0"/>
                <a:ea typeface="Open Sans" panose="020B0606030504020204" pitchFamily="34" charset="0"/>
                <a:cs typeface="Open Sans" panose="020B0606030504020204" pitchFamily="34" charset="0"/>
              </a:rPr>
              <a:t>on the pitch:</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Consecutive actions that move the ball represent transient states;</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Possession turnovers and goals represent absorbing states;</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xT more sophisticated than count-based regression approaches (</a:t>
            </a:r>
            <a:r>
              <a:rPr lang="en-US" sz="2400" dirty="0">
                <a:solidFill>
                  <a:srgbClr val="C60000"/>
                </a:solidFill>
                <a:latin typeface="Open Sans" panose="020B0606030504020204" pitchFamily="34" charset="0"/>
                <a:ea typeface="Open Sans" panose="020B0606030504020204" pitchFamily="34" charset="0"/>
                <a:cs typeface="Open Sans" panose="020B0606030504020204" pitchFamily="34" charset="0"/>
              </a:rPr>
              <a:t>EA Index</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360363"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xT more intuitive and interpretable than machine learning approaches (</a:t>
            </a:r>
            <a:r>
              <a:rPr lang="en-US" sz="2400" dirty="0">
                <a:solidFill>
                  <a:srgbClr val="A7A9AB"/>
                </a:solidFill>
                <a:latin typeface="Open Sans" panose="020B0606030504020204" pitchFamily="34" charset="0"/>
                <a:ea typeface="Open Sans" panose="020B0606030504020204" pitchFamily="34" charset="0"/>
                <a:cs typeface="Open Sans" panose="020B0606030504020204" pitchFamily="34" charset="0"/>
              </a:rPr>
              <a:t>VAEP</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17463" lvl="1"/>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222222"/>
              </a:solidFill>
              <a:latin typeface="Open Sans" panose="020B0606030504020204" pitchFamily="34" charset="0"/>
            </a:endParaRPr>
          </a:p>
        </p:txBody>
      </p:sp>
      <p:sp>
        <p:nvSpPr>
          <p:cNvPr id="7" name="TextBox 6">
            <a:extLst>
              <a:ext uri="{FF2B5EF4-FFF2-40B4-BE49-F238E27FC236}">
                <a16:creationId xmlns:a16="http://schemas.microsoft.com/office/drawing/2014/main" id="{71A1FCC2-EC5D-2844-8A34-9E8EBB8883E2}"/>
              </a:ext>
            </a:extLst>
          </p:cNvPr>
          <p:cNvSpPr txBox="1"/>
          <p:nvPr/>
        </p:nvSpPr>
        <p:spPr>
          <a:xfrm>
            <a:off x="52048" y="6545319"/>
            <a:ext cx="6915676" cy="338554"/>
          </a:xfrm>
          <a:prstGeom prst="rect">
            <a:avLst/>
          </a:prstGeom>
          <a:noFill/>
        </p:spPr>
        <p:txBody>
          <a:bodyPr wrap="none" rtlCol="0">
            <a:spAutoFit/>
          </a:bodyPr>
          <a:lstStyle/>
          <a:p>
            <a:r>
              <a:rPr lang="en-US" sz="1600" b="1" dirty="0">
                <a:solidFill>
                  <a:srgbClr val="C60000"/>
                </a:solidFill>
                <a:latin typeface="Open Sans" panose="020B0606030504020204" pitchFamily="34" charset="0"/>
              </a:rPr>
              <a:t>I. McHale, P. Scarf and D. </a:t>
            </a:r>
            <a:r>
              <a:rPr lang="en-US" sz="1600" b="1" dirty="0" err="1">
                <a:solidFill>
                  <a:srgbClr val="C60000"/>
                </a:solidFill>
                <a:latin typeface="Open Sans" panose="020B0606030504020204" pitchFamily="34" charset="0"/>
              </a:rPr>
              <a:t>Folker</a:t>
            </a:r>
            <a:r>
              <a:rPr lang="en-US" sz="1600" b="1" dirty="0">
                <a:solidFill>
                  <a:srgbClr val="C60000"/>
                </a:solidFill>
                <a:latin typeface="Open Sans" panose="020B0606030504020204" pitchFamily="34" charset="0"/>
              </a:rPr>
              <a:t> 2012</a:t>
            </a:r>
            <a:r>
              <a:rPr lang="en-US" sz="1600" b="1" dirty="0">
                <a:solidFill>
                  <a:srgbClr val="222222"/>
                </a:solidFill>
                <a:latin typeface="Open Sans" panose="020B0606030504020204" pitchFamily="34" charset="0"/>
              </a:rPr>
              <a:t>, </a:t>
            </a:r>
            <a:r>
              <a:rPr lang="en-US" sz="1600" b="1" dirty="0" err="1">
                <a:solidFill>
                  <a:srgbClr val="A7A9AB"/>
                </a:solidFill>
                <a:latin typeface="Open Sans" panose="020B0606030504020204" pitchFamily="34" charset="0"/>
                <a:ea typeface="Open Sans" panose="020B0606030504020204" pitchFamily="34" charset="0"/>
                <a:cs typeface="Open Sans" panose="020B0606030504020204" pitchFamily="34" charset="0"/>
              </a:rPr>
              <a:t>Maaike</a:t>
            </a:r>
            <a:r>
              <a:rPr lang="en-US" sz="1600" b="1" dirty="0">
                <a:solidFill>
                  <a:srgbClr val="A7A9AB"/>
                </a:solidFill>
                <a:latin typeface="Open Sans" panose="020B0606030504020204" pitchFamily="34" charset="0"/>
                <a:ea typeface="Open Sans" panose="020B0606030504020204" pitchFamily="34" charset="0"/>
                <a:cs typeface="Open Sans" panose="020B0606030504020204" pitchFamily="34" charset="0"/>
              </a:rPr>
              <a:t> Van Roy et al. 2019 </a:t>
            </a:r>
            <a:endParaRPr lang="en-GB" sz="1600" b="1" dirty="0">
              <a:solidFill>
                <a:srgbClr val="A7A9AB"/>
              </a:solidFill>
            </a:endParaRPr>
          </a:p>
        </p:txBody>
      </p:sp>
    </p:spTree>
    <p:extLst>
      <p:ext uri="{BB962C8B-B14F-4D97-AF65-F5344CB8AC3E}">
        <p14:creationId xmlns:p14="http://schemas.microsoft.com/office/powerpoint/2010/main" val="4142626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7A87CC-91AF-5540-BEF8-7192C20ECFFB}"/>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1E74ECC-AA20-0B4B-AE73-D37D0FFD2646}"/>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947F4BE2-18DE-1C42-B81F-587B6C7A438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028434" cy="923330"/>
          </a:xfrm>
          <a:prstGeom prst="rect">
            <a:avLst/>
          </a:prstGeom>
          <a:noFill/>
        </p:spPr>
        <p:txBody>
          <a:bodyPr wrap="none" rtlCol="0">
            <a:spAutoFit/>
          </a:bodyPr>
          <a:lstStyle/>
          <a:p>
            <a:r>
              <a:rPr lang="en-US" sz="5400" b="1" dirty="0">
                <a:solidFill>
                  <a:schemeClr val="bg1"/>
                </a:solidFill>
                <a:latin typeface="Alegreya Sans" pitchFamily="2" charset="0"/>
              </a:rPr>
              <a:t>Motivating a Bayesian approach</a:t>
            </a:r>
          </a:p>
        </p:txBody>
      </p:sp>
      <p:grpSp>
        <p:nvGrpSpPr>
          <p:cNvPr id="9" name="Group 8">
            <a:extLst>
              <a:ext uri="{FF2B5EF4-FFF2-40B4-BE49-F238E27FC236}">
                <a16:creationId xmlns:a16="http://schemas.microsoft.com/office/drawing/2014/main" id="{6949E4E2-E544-DA4B-975F-FEDE4F5BF285}"/>
              </a:ext>
            </a:extLst>
          </p:cNvPr>
          <p:cNvGrpSpPr/>
          <p:nvPr/>
        </p:nvGrpSpPr>
        <p:grpSpPr>
          <a:xfrm>
            <a:off x="8523577" y="1621206"/>
            <a:ext cx="3238504" cy="5173032"/>
            <a:chOff x="8523577" y="1645920"/>
            <a:chExt cx="3238504" cy="5173032"/>
          </a:xfrm>
        </p:grpSpPr>
        <p:pic>
          <p:nvPicPr>
            <p:cNvPr id="6" name="Picture 5" descr="Chart, scatter chart&#10;&#10;Description automatically generated">
              <a:extLst>
                <a:ext uri="{FF2B5EF4-FFF2-40B4-BE49-F238E27FC236}">
                  <a16:creationId xmlns:a16="http://schemas.microsoft.com/office/drawing/2014/main" id="{B0D6559C-9868-3F43-BD8C-BBDF6BE13BE8}"/>
                </a:ext>
              </a:extLst>
            </p:cNvPr>
            <p:cNvPicPr>
              <a:picLocks noChangeAspect="1"/>
            </p:cNvPicPr>
            <p:nvPr/>
          </p:nvPicPr>
          <p:blipFill rotWithShape="1">
            <a:blip r:embed="rId4"/>
            <a:srcRect t="56036" r="5555" b="4569"/>
            <a:stretch/>
          </p:blipFill>
          <p:spPr>
            <a:xfrm>
              <a:off x="8523577" y="4117271"/>
              <a:ext cx="3238504" cy="2701681"/>
            </a:xfrm>
            <a:prstGeom prst="rect">
              <a:avLst/>
            </a:prstGeom>
          </p:spPr>
        </p:pic>
        <p:pic>
          <p:nvPicPr>
            <p:cNvPr id="16" name="Picture 15" descr="Chart, scatter chart&#10;&#10;Description automatically generated">
              <a:extLst>
                <a:ext uri="{FF2B5EF4-FFF2-40B4-BE49-F238E27FC236}">
                  <a16:creationId xmlns:a16="http://schemas.microsoft.com/office/drawing/2014/main" id="{B324D114-83CC-BF49-9038-1E14925310BB}"/>
                </a:ext>
              </a:extLst>
            </p:cNvPr>
            <p:cNvPicPr>
              <a:picLocks noChangeAspect="1"/>
            </p:cNvPicPr>
            <p:nvPr/>
          </p:nvPicPr>
          <p:blipFill rotWithShape="1">
            <a:blip r:embed="rId4"/>
            <a:srcRect t="6260" r="5555" b="57705"/>
            <a:stretch/>
          </p:blipFill>
          <p:spPr>
            <a:xfrm>
              <a:off x="8523577" y="1645920"/>
              <a:ext cx="3238504" cy="2471351"/>
            </a:xfrm>
            <a:prstGeom prst="rect">
              <a:avLst/>
            </a:prstGeom>
          </p:spPr>
        </p:pic>
      </p:grpSp>
      <p:sp>
        <p:nvSpPr>
          <p:cNvPr id="17" name="TextBox 16">
            <a:extLst>
              <a:ext uri="{FF2B5EF4-FFF2-40B4-BE49-F238E27FC236}">
                <a16:creationId xmlns:a16="http://schemas.microsoft.com/office/drawing/2014/main" id="{79BC4E8A-A05C-5F4B-BC02-9B0911AE8A0A}"/>
              </a:ext>
            </a:extLst>
          </p:cNvPr>
          <p:cNvSpPr txBox="1"/>
          <p:nvPr/>
        </p:nvSpPr>
        <p:spPr>
          <a:xfrm>
            <a:off x="429919" y="1774043"/>
            <a:ext cx="8005390" cy="4893647"/>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Team strategy and player behavior is evolving.</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Shots are typically being taken </a:t>
            </a:r>
            <a:r>
              <a:rPr lang="en-US" sz="2400" i="1" dirty="0">
                <a:latin typeface="Open Sans" panose="020B0606030504020204" pitchFamily="34" charset="0"/>
                <a:ea typeface="Open Sans" panose="020B0606030504020204" pitchFamily="34" charset="0"/>
                <a:cs typeface="Open Sans" panose="020B0606030504020204" pitchFamily="34" charset="0"/>
              </a:rPr>
              <a:t>more central</a:t>
            </a:r>
            <a:r>
              <a:rPr lang="en-US" sz="2400" dirty="0">
                <a:latin typeface="Open Sans" panose="020B0606030504020204" pitchFamily="34" charset="0"/>
                <a:ea typeface="Open Sans" panose="020B0606030504020204" pitchFamily="34" charset="0"/>
                <a:cs typeface="Open Sans" panose="020B0606030504020204" pitchFamily="34" charset="0"/>
              </a:rPr>
              <a:t> to the middle of the pitch and </a:t>
            </a:r>
            <a:r>
              <a:rPr lang="en-US" sz="2400" i="1" dirty="0">
                <a:latin typeface="Open Sans" panose="020B0606030504020204" pitchFamily="34" charset="0"/>
                <a:ea typeface="Open Sans" panose="020B0606030504020204" pitchFamily="34" charset="0"/>
                <a:cs typeface="Open Sans" panose="020B0606030504020204" pitchFamily="34" charset="0"/>
              </a:rPr>
              <a:t>closer to goal</a:t>
            </a:r>
            <a:r>
              <a:rPr lang="en-US" sz="2400" dirty="0">
                <a:latin typeface="Open Sans" panose="020B0606030504020204" pitchFamily="34" charset="0"/>
                <a:ea typeface="Open Sans" panose="020B0606030504020204" pitchFamily="34" charset="0"/>
                <a:cs typeface="Open Sans" panose="020B0606030504020204" pitchFamily="34" charset="0"/>
              </a:rPr>
              <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p</a:t>
            </a:r>
            <a:r>
              <a:rPr lang="en-US" sz="2400" dirty="0">
                <a:latin typeface="Open Sans" panose="020B0606030504020204" pitchFamily="34" charset="0"/>
                <a:ea typeface="Open Sans" panose="020B0606030504020204" pitchFamily="34" charset="0"/>
                <a:cs typeface="Open Sans" panose="020B0606030504020204" pitchFamily="34" charset="0"/>
              </a:rPr>
              <a:t> values associated with negative gradient coefficients statistically significant at the 0.1% level of significance.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Players are “making the goal bigger” before they shoot.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Bayesian updating</a:t>
            </a:r>
            <a:r>
              <a:rPr lang="en-US" sz="2400" dirty="0">
                <a:latin typeface="Open Sans" panose="020B0606030504020204" pitchFamily="34" charset="0"/>
                <a:ea typeface="Open Sans" panose="020B0606030504020204" pitchFamily="34" charset="0"/>
                <a:cs typeface="Open Sans" panose="020B0606030504020204" pitchFamily="34" charset="0"/>
              </a:rPr>
              <a:t>:</a:t>
            </a:r>
          </a:p>
          <a:p>
            <a:r>
              <a:rPr lang="en-US" sz="2400" dirty="0">
                <a:latin typeface="Open Sans" panose="020B0606030504020204" pitchFamily="34" charset="0"/>
                <a:ea typeface="Open Sans" panose="020B0606030504020204" pitchFamily="34" charset="0"/>
                <a:cs typeface="Open Sans" panose="020B0606030504020204" pitchFamily="34" charset="0"/>
              </a:rPr>
              <a:t>Use previous season’s data as prior and update xT value action surface monthly. </a:t>
            </a:r>
          </a:p>
        </p:txBody>
      </p:sp>
    </p:spTree>
    <p:extLst>
      <p:ext uri="{BB962C8B-B14F-4D97-AF65-F5344CB8AC3E}">
        <p14:creationId xmlns:p14="http://schemas.microsoft.com/office/powerpoint/2010/main" val="1469147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43F83F-7741-E649-8853-946A5EE47A0C}"/>
              </a:ext>
            </a:extLst>
          </p:cNvPr>
          <p:cNvSpPr txBox="1"/>
          <p:nvPr/>
        </p:nvSpPr>
        <p:spPr>
          <a:xfrm>
            <a:off x="52048" y="1750325"/>
            <a:ext cx="6765273" cy="4893647"/>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Create xT value surface by overlaying </a:t>
            </a:r>
            <a:r>
              <a:rPr lang="en-US" sz="2400" i="1" dirty="0">
                <a:latin typeface="Open Sans" panose="020B0606030504020204" pitchFamily="34" charset="0"/>
                <a:ea typeface="Open Sans" panose="020B0606030504020204" pitchFamily="34" charset="0"/>
                <a:cs typeface="Open Sans" panose="020B0606030504020204" pitchFamily="34" charset="0"/>
              </a:rPr>
              <a:t>M</a:t>
            </a:r>
            <a:r>
              <a:rPr lang="en-US" sz="2400" dirty="0">
                <a:latin typeface="Open Sans" panose="020B0606030504020204" pitchFamily="34" charset="0"/>
                <a:ea typeface="Open Sans" panose="020B0606030504020204" pitchFamily="34" charset="0"/>
                <a:cs typeface="Open Sans" panose="020B0606030504020204" pitchFamily="34" charset="0"/>
              </a:rPr>
              <a:t> x </a:t>
            </a:r>
            <a:r>
              <a:rPr lang="en-US" sz="2400" i="1" dirty="0">
                <a:latin typeface="Open Sans" panose="020B0606030504020204" pitchFamily="34" charset="0"/>
                <a:ea typeface="Open Sans" panose="020B0606030504020204" pitchFamily="34" charset="0"/>
                <a:cs typeface="Open Sans" panose="020B0606030504020204" pitchFamily="34" charset="0"/>
              </a:rPr>
              <a:t>N</a:t>
            </a:r>
            <a:r>
              <a:rPr lang="en-US" sz="2400" dirty="0">
                <a:latin typeface="Open Sans" panose="020B0606030504020204" pitchFamily="34" charset="0"/>
                <a:ea typeface="Open Sans" panose="020B0606030504020204" pitchFamily="34" charset="0"/>
                <a:cs typeface="Open Sans" panose="020B0606030504020204" pitchFamily="34" charset="0"/>
              </a:rPr>
              <a:t> grid, of zones, </a:t>
            </a:r>
            <a:r>
              <a:rPr lang="en-US" sz="2400" i="1" dirty="0">
                <a:latin typeface="Open Sans" panose="020B0606030504020204" pitchFamily="34" charset="0"/>
                <a:ea typeface="Open Sans" panose="020B0606030504020204" pitchFamily="34" charset="0"/>
                <a:cs typeface="Open Sans" panose="020B0606030504020204" pitchFamily="34" charset="0"/>
              </a:rPr>
              <a:t>z</a:t>
            </a:r>
            <a:r>
              <a:rPr lang="en-US" sz="2400" dirty="0">
                <a:latin typeface="Open Sans" panose="020B0606030504020204" pitchFamily="34" charset="0"/>
                <a:ea typeface="Open Sans" panose="020B0606030504020204" pitchFamily="34" charset="0"/>
                <a:cs typeface="Open Sans" panose="020B0606030504020204" pitchFamily="34" charset="0"/>
              </a:rPr>
              <a:t>, reflecting the probability of scoring a goal at a later state given the current position via:</a:t>
            </a:r>
          </a:p>
          <a:p>
            <a:endParaRPr lang="en-US" sz="2400" i="1"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Actions are valued by the difference between start and finish positions on the xT surface: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Initialise </a:t>
            </a:r>
            <a:r>
              <a:rPr lang="en-US" sz="2400" i="1" dirty="0">
                <a:latin typeface="Open Sans" panose="020B0606030504020204" pitchFamily="34" charset="0"/>
                <a:ea typeface="Open Sans" panose="020B0606030504020204" pitchFamily="34" charset="0"/>
                <a:cs typeface="Open Sans" panose="020B0606030504020204" pitchFamily="34" charset="0"/>
              </a:rPr>
              <a:t>xT(z) </a:t>
            </a:r>
            <a:r>
              <a:rPr lang="en-US" sz="2400" dirty="0">
                <a:latin typeface="Open Sans" panose="020B0606030504020204" pitchFamily="34" charset="0"/>
                <a:ea typeface="Open Sans" panose="020B0606030504020204" pitchFamily="34" charset="0"/>
                <a:cs typeface="Open Sans" panose="020B0606030504020204" pitchFamily="34" charset="0"/>
              </a:rPr>
              <a:t>at 0 and solve via dynamic programming.</a:t>
            </a:r>
          </a:p>
        </p:txBody>
      </p:sp>
      <p:sp>
        <p:nvSpPr>
          <p:cNvPr id="9" name="Rectangle 8">
            <a:extLst>
              <a:ext uri="{FF2B5EF4-FFF2-40B4-BE49-F238E27FC236}">
                <a16:creationId xmlns:a16="http://schemas.microsoft.com/office/drawing/2014/main" id="{AA59C357-C479-484D-8EE1-30165CF9D3F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0176270-5772-7443-B723-CD0098BF84B5}"/>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7271706B-B93F-7545-9E6D-0357BCF5B646}"/>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352747" cy="923330"/>
          </a:xfrm>
          <a:prstGeom prst="rect">
            <a:avLst/>
          </a:prstGeom>
          <a:noFill/>
        </p:spPr>
        <p:txBody>
          <a:bodyPr wrap="none" rtlCol="0">
            <a:spAutoFit/>
          </a:bodyPr>
          <a:lstStyle/>
          <a:p>
            <a:r>
              <a:rPr lang="en-US" sz="5400" b="1" dirty="0">
                <a:solidFill>
                  <a:schemeClr val="bg1"/>
                </a:solidFill>
                <a:latin typeface="Alegreya Sans" pitchFamily="2" charset="0"/>
              </a:rPr>
              <a:t>Bayesian xT model</a:t>
            </a:r>
          </a:p>
        </p:txBody>
      </p:sp>
      <p:pic>
        <p:nvPicPr>
          <p:cNvPr id="8" name="Picture 7" descr="Graphical user interface&#10;&#10;Description automatically generated">
            <a:extLst>
              <a:ext uri="{FF2B5EF4-FFF2-40B4-BE49-F238E27FC236}">
                <a16:creationId xmlns:a16="http://schemas.microsoft.com/office/drawing/2014/main" id="{8145C267-1491-AC41-9492-99CACE5B5E8B}"/>
              </a:ext>
            </a:extLst>
          </p:cNvPr>
          <p:cNvPicPr>
            <a:picLocks noChangeAspect="1"/>
          </p:cNvPicPr>
          <p:nvPr/>
        </p:nvPicPr>
        <p:blipFill>
          <a:blip r:embed="rId4"/>
          <a:stretch>
            <a:fillRect/>
          </a:stretch>
        </p:blipFill>
        <p:spPr>
          <a:xfrm>
            <a:off x="6946392" y="1655171"/>
            <a:ext cx="5083957" cy="5083957"/>
          </a:xfrm>
          <a:prstGeom prst="rect">
            <a:avLst/>
          </a:prstGeom>
        </p:spPr>
      </p:pic>
      <p:pic>
        <p:nvPicPr>
          <p:cNvPr id="19" name="Graphic 18">
            <a:extLst>
              <a:ext uri="{FF2B5EF4-FFF2-40B4-BE49-F238E27FC236}">
                <a16:creationId xmlns:a16="http://schemas.microsoft.com/office/drawing/2014/main" id="{3263D791-0184-214C-8BCA-C8A98D7D4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9437" y="5281688"/>
            <a:ext cx="3769232" cy="367729"/>
          </a:xfrm>
          <a:prstGeom prst="rect">
            <a:avLst/>
          </a:prstGeom>
        </p:spPr>
      </p:pic>
      <p:pic>
        <p:nvPicPr>
          <p:cNvPr id="21" name="Graphic 20">
            <a:extLst>
              <a:ext uri="{FF2B5EF4-FFF2-40B4-BE49-F238E27FC236}">
                <a16:creationId xmlns:a16="http://schemas.microsoft.com/office/drawing/2014/main" id="{A9E8A7F8-B5C0-0548-A551-5373358907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6078" y="3335494"/>
            <a:ext cx="5695950" cy="942495"/>
          </a:xfrm>
          <a:prstGeom prst="rect">
            <a:avLst/>
          </a:prstGeom>
        </p:spPr>
      </p:pic>
      <p:sp>
        <p:nvSpPr>
          <p:cNvPr id="23" name="TextBox 22">
            <a:extLst>
              <a:ext uri="{FF2B5EF4-FFF2-40B4-BE49-F238E27FC236}">
                <a16:creationId xmlns:a16="http://schemas.microsoft.com/office/drawing/2014/main" id="{69904D31-DAF8-D947-8D60-30B34358E404}"/>
              </a:ext>
            </a:extLst>
          </p:cNvPr>
          <p:cNvSpPr txBox="1"/>
          <p:nvPr/>
        </p:nvSpPr>
        <p:spPr>
          <a:xfrm>
            <a:off x="7073321" y="2513927"/>
            <a:ext cx="561372" cy="769441"/>
          </a:xfrm>
          <a:prstGeom prst="rect">
            <a:avLst/>
          </a:prstGeom>
          <a:noFill/>
        </p:spPr>
        <p:txBody>
          <a:bodyPr wrap="none" rtlCol="0">
            <a:spAutoFit/>
          </a:bodyPr>
          <a:lstStyle/>
          <a:p>
            <a:r>
              <a:rPr lang="en-US" sz="4400" b="1" dirty="0" err="1">
                <a:solidFill>
                  <a:schemeClr val="bg1"/>
                </a:solidFill>
                <a:latin typeface="Alegreya Sans" pitchFamily="2" charset="0"/>
              </a:rPr>
              <a:t>s</a:t>
            </a:r>
            <a:r>
              <a:rPr lang="en-US" sz="4400" b="1" baseline="-25000" dirty="0" err="1">
                <a:solidFill>
                  <a:schemeClr val="bg1"/>
                </a:solidFill>
                <a:latin typeface="Alegreya Sans" pitchFamily="2" charset="0"/>
              </a:rPr>
              <a:t>z</a:t>
            </a:r>
            <a:endParaRPr lang="en-US" sz="4400" b="1" baseline="-25000" dirty="0">
              <a:solidFill>
                <a:schemeClr val="bg1"/>
              </a:solidFill>
              <a:latin typeface="Alegreya Sans" pitchFamily="2" charset="0"/>
            </a:endParaRPr>
          </a:p>
        </p:txBody>
      </p:sp>
      <p:sp>
        <p:nvSpPr>
          <p:cNvPr id="24" name="TextBox 23">
            <a:extLst>
              <a:ext uri="{FF2B5EF4-FFF2-40B4-BE49-F238E27FC236}">
                <a16:creationId xmlns:a16="http://schemas.microsoft.com/office/drawing/2014/main" id="{2C234635-6E26-744F-8CE2-AFE7DD0DB427}"/>
              </a:ext>
            </a:extLst>
          </p:cNvPr>
          <p:cNvSpPr txBox="1"/>
          <p:nvPr/>
        </p:nvSpPr>
        <p:spPr>
          <a:xfrm>
            <a:off x="7051241" y="4197148"/>
            <a:ext cx="800219" cy="769441"/>
          </a:xfrm>
          <a:prstGeom prst="rect">
            <a:avLst/>
          </a:prstGeom>
          <a:noFill/>
        </p:spPr>
        <p:txBody>
          <a:bodyPr wrap="none" rtlCol="0">
            <a:spAutoFit/>
          </a:bodyPr>
          <a:lstStyle/>
          <a:p>
            <a:r>
              <a:rPr lang="en-US" sz="4400" b="1" dirty="0" err="1">
                <a:latin typeface="Alegreya Sans" pitchFamily="2" charset="0"/>
              </a:rPr>
              <a:t>m</a:t>
            </a:r>
            <a:r>
              <a:rPr lang="en-US" sz="4400" b="1" baseline="-25000" dirty="0" err="1">
                <a:latin typeface="Alegreya Sans" pitchFamily="2" charset="0"/>
              </a:rPr>
              <a:t>z</a:t>
            </a:r>
            <a:endParaRPr lang="en-US" sz="4400" b="1" baseline="-25000" dirty="0">
              <a:latin typeface="Alegreya Sans" pitchFamily="2" charset="0"/>
            </a:endParaRPr>
          </a:p>
        </p:txBody>
      </p:sp>
      <p:sp>
        <p:nvSpPr>
          <p:cNvPr id="25" name="TextBox 24">
            <a:extLst>
              <a:ext uri="{FF2B5EF4-FFF2-40B4-BE49-F238E27FC236}">
                <a16:creationId xmlns:a16="http://schemas.microsoft.com/office/drawing/2014/main" id="{544EB6FB-C5DB-4547-8D00-57E83226917A}"/>
              </a:ext>
            </a:extLst>
          </p:cNvPr>
          <p:cNvSpPr txBox="1"/>
          <p:nvPr/>
        </p:nvSpPr>
        <p:spPr>
          <a:xfrm>
            <a:off x="10023111" y="4260094"/>
            <a:ext cx="468398" cy="769441"/>
          </a:xfrm>
          <a:prstGeom prst="rect">
            <a:avLst/>
          </a:prstGeom>
          <a:noFill/>
        </p:spPr>
        <p:txBody>
          <a:bodyPr wrap="none" rtlCol="0">
            <a:spAutoFit/>
          </a:bodyPr>
          <a:lstStyle/>
          <a:p>
            <a:r>
              <a:rPr lang="en-US" sz="4400" b="1" dirty="0">
                <a:solidFill>
                  <a:schemeClr val="bg1"/>
                </a:solidFill>
                <a:latin typeface="Alegreya Sans" pitchFamily="2" charset="0"/>
              </a:rPr>
              <a:t>T</a:t>
            </a:r>
          </a:p>
        </p:txBody>
      </p:sp>
      <p:sp>
        <p:nvSpPr>
          <p:cNvPr id="26" name="TextBox 25">
            <a:extLst>
              <a:ext uri="{FF2B5EF4-FFF2-40B4-BE49-F238E27FC236}">
                <a16:creationId xmlns:a16="http://schemas.microsoft.com/office/drawing/2014/main" id="{7561A354-D963-F144-8099-048E7F47F3E7}"/>
              </a:ext>
            </a:extLst>
          </p:cNvPr>
          <p:cNvSpPr txBox="1"/>
          <p:nvPr/>
        </p:nvSpPr>
        <p:spPr>
          <a:xfrm>
            <a:off x="9633943" y="2550502"/>
            <a:ext cx="1356462" cy="769441"/>
          </a:xfrm>
          <a:prstGeom prst="rect">
            <a:avLst/>
          </a:prstGeom>
          <a:noFill/>
        </p:spPr>
        <p:txBody>
          <a:bodyPr wrap="none" rtlCol="0">
            <a:spAutoFit/>
          </a:bodyPr>
          <a:lstStyle/>
          <a:p>
            <a:r>
              <a:rPr lang="en-US" sz="4400" b="1" dirty="0">
                <a:solidFill>
                  <a:schemeClr val="bg1"/>
                </a:solidFill>
                <a:latin typeface="Alegreya Sans" pitchFamily="2" charset="0"/>
              </a:rPr>
              <a:t>xG(z)</a:t>
            </a:r>
            <a:endParaRPr lang="en-US" sz="4400" b="1" baseline="-25000" dirty="0">
              <a:solidFill>
                <a:schemeClr val="bg1"/>
              </a:solidFill>
              <a:latin typeface="Alegreya Sans" pitchFamily="2" charset="0"/>
            </a:endParaRPr>
          </a:p>
        </p:txBody>
      </p:sp>
      <p:sp>
        <p:nvSpPr>
          <p:cNvPr id="27" name="TextBox 26">
            <a:extLst>
              <a:ext uri="{FF2B5EF4-FFF2-40B4-BE49-F238E27FC236}">
                <a16:creationId xmlns:a16="http://schemas.microsoft.com/office/drawing/2014/main" id="{B062D79F-94B2-774B-90C3-0BA2A6457C4B}"/>
              </a:ext>
            </a:extLst>
          </p:cNvPr>
          <p:cNvSpPr txBox="1"/>
          <p:nvPr/>
        </p:nvSpPr>
        <p:spPr>
          <a:xfrm>
            <a:off x="7073321" y="5969687"/>
            <a:ext cx="1303562" cy="769441"/>
          </a:xfrm>
          <a:prstGeom prst="rect">
            <a:avLst/>
          </a:prstGeom>
          <a:noFill/>
        </p:spPr>
        <p:txBody>
          <a:bodyPr wrap="none" rtlCol="0">
            <a:spAutoFit/>
          </a:bodyPr>
          <a:lstStyle/>
          <a:p>
            <a:r>
              <a:rPr lang="en-US" sz="4400" b="1" dirty="0">
                <a:solidFill>
                  <a:schemeClr val="bg1"/>
                </a:solidFill>
                <a:latin typeface="Alegreya Sans" pitchFamily="2" charset="0"/>
              </a:rPr>
              <a:t>xT(z)</a:t>
            </a:r>
            <a:endParaRPr lang="en-US" sz="4400" b="1" baseline="-25000" dirty="0">
              <a:solidFill>
                <a:schemeClr val="bg1"/>
              </a:solidFill>
              <a:latin typeface="Alegreya Sans" pitchFamily="2" charset="0"/>
            </a:endParaRPr>
          </a:p>
        </p:txBody>
      </p:sp>
      <p:sp>
        <p:nvSpPr>
          <p:cNvPr id="28" name="TextBox 27">
            <a:extLst>
              <a:ext uri="{FF2B5EF4-FFF2-40B4-BE49-F238E27FC236}">
                <a16:creationId xmlns:a16="http://schemas.microsoft.com/office/drawing/2014/main" id="{0E92A65B-DB4C-A44B-B183-A5CE729DC876}"/>
              </a:ext>
            </a:extLst>
          </p:cNvPr>
          <p:cNvSpPr txBox="1"/>
          <p:nvPr/>
        </p:nvSpPr>
        <p:spPr>
          <a:xfrm>
            <a:off x="52048" y="6545319"/>
            <a:ext cx="1385316" cy="338554"/>
          </a:xfrm>
          <a:prstGeom prst="rect">
            <a:avLst/>
          </a:prstGeom>
          <a:noFill/>
        </p:spPr>
        <p:txBody>
          <a:bodyPr wrap="none" rtlCol="0">
            <a:spAutoFit/>
          </a:bodyPr>
          <a:lstStyle/>
          <a:p>
            <a:r>
              <a:rPr lang="en-GB" sz="1600" b="1" dirty="0">
                <a:latin typeface="Open Sans" panose="020B0606030504020204" pitchFamily="34" charset="0"/>
                <a:ea typeface="Open Sans" panose="020B0606030504020204" pitchFamily="34" charset="0"/>
                <a:cs typeface="Open Sans" panose="020B0606030504020204" pitchFamily="34" charset="0"/>
                <a:hlinkClick r:id="rId9"/>
              </a:rPr>
              <a:t>Singh, 2019.</a:t>
            </a:r>
            <a:endParaRPr lang="en-GB" sz="16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695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A43F83F-7741-E649-8853-946A5EE47A0C}"/>
              </a:ext>
            </a:extLst>
          </p:cNvPr>
          <p:cNvSpPr txBox="1"/>
          <p:nvPr/>
        </p:nvSpPr>
        <p:spPr>
          <a:xfrm>
            <a:off x="55707" y="2304322"/>
            <a:ext cx="6765273" cy="3785652"/>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Applied bilinear interpolation to take advantage of Opta’s positional granularity.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Beta-Binomial conjugate system: updating 47,304 priors each month for 12 x 18 pitch.</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Encode domain expertise via synthetic shot data as part of xG prior.</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Easy to integrate data from any vendor.</a:t>
            </a:r>
          </a:p>
        </p:txBody>
      </p:sp>
      <p:sp>
        <p:nvSpPr>
          <p:cNvPr id="9" name="Rectangle 8">
            <a:extLst>
              <a:ext uri="{FF2B5EF4-FFF2-40B4-BE49-F238E27FC236}">
                <a16:creationId xmlns:a16="http://schemas.microsoft.com/office/drawing/2014/main" id="{AA59C357-C479-484D-8EE1-30165CF9D3F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0176270-5772-7443-B723-CD0098BF84B5}"/>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7271706B-B93F-7545-9E6D-0357BCF5B646}"/>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744702" cy="923330"/>
          </a:xfrm>
          <a:prstGeom prst="rect">
            <a:avLst/>
          </a:prstGeom>
          <a:noFill/>
        </p:spPr>
        <p:txBody>
          <a:bodyPr wrap="none" rtlCol="0">
            <a:spAutoFit/>
          </a:bodyPr>
          <a:lstStyle/>
          <a:p>
            <a:r>
              <a:rPr lang="en-US" sz="5400" b="1" dirty="0">
                <a:solidFill>
                  <a:schemeClr val="bg1"/>
                </a:solidFill>
                <a:latin typeface="Alegreya Sans" pitchFamily="2" charset="0"/>
              </a:rPr>
              <a:t>Bayesian xT model innovations</a:t>
            </a:r>
          </a:p>
        </p:txBody>
      </p:sp>
      <p:pic>
        <p:nvPicPr>
          <p:cNvPr id="8" name="Picture 7" descr="Graphical user interface&#10;&#10;Description automatically generated">
            <a:extLst>
              <a:ext uri="{FF2B5EF4-FFF2-40B4-BE49-F238E27FC236}">
                <a16:creationId xmlns:a16="http://schemas.microsoft.com/office/drawing/2014/main" id="{8145C267-1491-AC41-9492-99CACE5B5E8B}"/>
              </a:ext>
            </a:extLst>
          </p:cNvPr>
          <p:cNvPicPr>
            <a:picLocks noChangeAspect="1"/>
          </p:cNvPicPr>
          <p:nvPr/>
        </p:nvPicPr>
        <p:blipFill>
          <a:blip r:embed="rId4"/>
          <a:stretch>
            <a:fillRect/>
          </a:stretch>
        </p:blipFill>
        <p:spPr>
          <a:xfrm>
            <a:off x="6946392" y="1655171"/>
            <a:ext cx="5083957" cy="5083957"/>
          </a:xfrm>
          <a:prstGeom prst="rect">
            <a:avLst/>
          </a:prstGeom>
        </p:spPr>
      </p:pic>
      <p:sp>
        <p:nvSpPr>
          <p:cNvPr id="23" name="TextBox 22">
            <a:extLst>
              <a:ext uri="{FF2B5EF4-FFF2-40B4-BE49-F238E27FC236}">
                <a16:creationId xmlns:a16="http://schemas.microsoft.com/office/drawing/2014/main" id="{69904D31-DAF8-D947-8D60-30B34358E404}"/>
              </a:ext>
            </a:extLst>
          </p:cNvPr>
          <p:cNvSpPr txBox="1"/>
          <p:nvPr/>
        </p:nvSpPr>
        <p:spPr>
          <a:xfrm>
            <a:off x="7073321" y="2513927"/>
            <a:ext cx="561372" cy="769441"/>
          </a:xfrm>
          <a:prstGeom prst="rect">
            <a:avLst/>
          </a:prstGeom>
          <a:noFill/>
        </p:spPr>
        <p:txBody>
          <a:bodyPr wrap="none" rtlCol="0">
            <a:spAutoFit/>
          </a:bodyPr>
          <a:lstStyle/>
          <a:p>
            <a:r>
              <a:rPr lang="en-US" sz="4400" b="1" dirty="0" err="1">
                <a:solidFill>
                  <a:schemeClr val="bg1"/>
                </a:solidFill>
                <a:latin typeface="Alegreya Sans" pitchFamily="2" charset="0"/>
              </a:rPr>
              <a:t>s</a:t>
            </a:r>
            <a:r>
              <a:rPr lang="en-US" sz="4400" b="1" baseline="-25000" dirty="0" err="1">
                <a:solidFill>
                  <a:schemeClr val="bg1"/>
                </a:solidFill>
                <a:latin typeface="Alegreya Sans" pitchFamily="2" charset="0"/>
              </a:rPr>
              <a:t>z</a:t>
            </a:r>
            <a:endParaRPr lang="en-US" sz="4400" b="1" baseline="-25000" dirty="0">
              <a:solidFill>
                <a:schemeClr val="bg1"/>
              </a:solidFill>
              <a:latin typeface="Alegreya Sans" pitchFamily="2" charset="0"/>
            </a:endParaRPr>
          </a:p>
        </p:txBody>
      </p:sp>
      <p:sp>
        <p:nvSpPr>
          <p:cNvPr id="24" name="TextBox 23">
            <a:extLst>
              <a:ext uri="{FF2B5EF4-FFF2-40B4-BE49-F238E27FC236}">
                <a16:creationId xmlns:a16="http://schemas.microsoft.com/office/drawing/2014/main" id="{2C234635-6E26-744F-8CE2-AFE7DD0DB427}"/>
              </a:ext>
            </a:extLst>
          </p:cNvPr>
          <p:cNvSpPr txBox="1"/>
          <p:nvPr/>
        </p:nvSpPr>
        <p:spPr>
          <a:xfrm>
            <a:off x="7051241" y="4197148"/>
            <a:ext cx="800219" cy="769441"/>
          </a:xfrm>
          <a:prstGeom prst="rect">
            <a:avLst/>
          </a:prstGeom>
          <a:noFill/>
        </p:spPr>
        <p:txBody>
          <a:bodyPr wrap="none" rtlCol="0">
            <a:spAutoFit/>
          </a:bodyPr>
          <a:lstStyle/>
          <a:p>
            <a:r>
              <a:rPr lang="en-US" sz="4400" b="1" dirty="0" err="1">
                <a:latin typeface="Alegreya Sans" pitchFamily="2" charset="0"/>
              </a:rPr>
              <a:t>m</a:t>
            </a:r>
            <a:r>
              <a:rPr lang="en-US" sz="4400" b="1" baseline="-25000" dirty="0" err="1">
                <a:latin typeface="Alegreya Sans" pitchFamily="2" charset="0"/>
              </a:rPr>
              <a:t>z</a:t>
            </a:r>
            <a:endParaRPr lang="en-US" sz="4400" b="1" baseline="-25000" dirty="0">
              <a:latin typeface="Alegreya Sans" pitchFamily="2" charset="0"/>
            </a:endParaRPr>
          </a:p>
        </p:txBody>
      </p:sp>
      <p:sp>
        <p:nvSpPr>
          <p:cNvPr id="25" name="TextBox 24">
            <a:extLst>
              <a:ext uri="{FF2B5EF4-FFF2-40B4-BE49-F238E27FC236}">
                <a16:creationId xmlns:a16="http://schemas.microsoft.com/office/drawing/2014/main" id="{544EB6FB-C5DB-4547-8D00-57E83226917A}"/>
              </a:ext>
            </a:extLst>
          </p:cNvPr>
          <p:cNvSpPr txBox="1"/>
          <p:nvPr/>
        </p:nvSpPr>
        <p:spPr>
          <a:xfrm>
            <a:off x="10023111" y="4260094"/>
            <a:ext cx="468398" cy="769441"/>
          </a:xfrm>
          <a:prstGeom prst="rect">
            <a:avLst/>
          </a:prstGeom>
          <a:noFill/>
        </p:spPr>
        <p:txBody>
          <a:bodyPr wrap="none" rtlCol="0">
            <a:spAutoFit/>
          </a:bodyPr>
          <a:lstStyle/>
          <a:p>
            <a:r>
              <a:rPr lang="en-US" sz="4400" b="1" dirty="0">
                <a:solidFill>
                  <a:schemeClr val="bg1"/>
                </a:solidFill>
                <a:latin typeface="Alegreya Sans" pitchFamily="2" charset="0"/>
              </a:rPr>
              <a:t>T</a:t>
            </a:r>
          </a:p>
        </p:txBody>
      </p:sp>
      <p:sp>
        <p:nvSpPr>
          <p:cNvPr id="26" name="TextBox 25">
            <a:extLst>
              <a:ext uri="{FF2B5EF4-FFF2-40B4-BE49-F238E27FC236}">
                <a16:creationId xmlns:a16="http://schemas.microsoft.com/office/drawing/2014/main" id="{7561A354-D963-F144-8099-048E7F47F3E7}"/>
              </a:ext>
            </a:extLst>
          </p:cNvPr>
          <p:cNvSpPr txBox="1"/>
          <p:nvPr/>
        </p:nvSpPr>
        <p:spPr>
          <a:xfrm>
            <a:off x="9633943" y="2550502"/>
            <a:ext cx="1356462" cy="769441"/>
          </a:xfrm>
          <a:prstGeom prst="rect">
            <a:avLst/>
          </a:prstGeom>
          <a:noFill/>
        </p:spPr>
        <p:txBody>
          <a:bodyPr wrap="none" rtlCol="0">
            <a:spAutoFit/>
          </a:bodyPr>
          <a:lstStyle/>
          <a:p>
            <a:r>
              <a:rPr lang="en-US" sz="4400" b="1" dirty="0">
                <a:solidFill>
                  <a:schemeClr val="bg1"/>
                </a:solidFill>
                <a:latin typeface="Alegreya Sans" pitchFamily="2" charset="0"/>
              </a:rPr>
              <a:t>xG(z)</a:t>
            </a:r>
            <a:endParaRPr lang="en-US" sz="4400" b="1" baseline="-25000" dirty="0">
              <a:solidFill>
                <a:schemeClr val="bg1"/>
              </a:solidFill>
              <a:latin typeface="Alegreya Sans" pitchFamily="2" charset="0"/>
            </a:endParaRPr>
          </a:p>
        </p:txBody>
      </p:sp>
      <p:sp>
        <p:nvSpPr>
          <p:cNvPr id="27" name="TextBox 26">
            <a:extLst>
              <a:ext uri="{FF2B5EF4-FFF2-40B4-BE49-F238E27FC236}">
                <a16:creationId xmlns:a16="http://schemas.microsoft.com/office/drawing/2014/main" id="{B062D79F-94B2-774B-90C3-0BA2A6457C4B}"/>
              </a:ext>
            </a:extLst>
          </p:cNvPr>
          <p:cNvSpPr txBox="1"/>
          <p:nvPr/>
        </p:nvSpPr>
        <p:spPr>
          <a:xfrm>
            <a:off x="7073321" y="5969687"/>
            <a:ext cx="1303562" cy="769441"/>
          </a:xfrm>
          <a:prstGeom prst="rect">
            <a:avLst/>
          </a:prstGeom>
          <a:noFill/>
        </p:spPr>
        <p:txBody>
          <a:bodyPr wrap="none" rtlCol="0">
            <a:spAutoFit/>
          </a:bodyPr>
          <a:lstStyle/>
          <a:p>
            <a:r>
              <a:rPr lang="en-US" sz="4400" b="1" dirty="0">
                <a:solidFill>
                  <a:schemeClr val="bg1"/>
                </a:solidFill>
                <a:latin typeface="Alegreya Sans" pitchFamily="2" charset="0"/>
              </a:rPr>
              <a:t>xT(z)</a:t>
            </a:r>
            <a:endParaRPr lang="en-US" sz="4400" b="1" baseline="-25000" dirty="0">
              <a:solidFill>
                <a:schemeClr val="bg1"/>
              </a:solidFill>
              <a:latin typeface="Alegreya Sans" pitchFamily="2" charset="0"/>
            </a:endParaRPr>
          </a:p>
        </p:txBody>
      </p:sp>
    </p:spTree>
    <p:extLst>
      <p:ext uri="{BB962C8B-B14F-4D97-AF65-F5344CB8AC3E}">
        <p14:creationId xmlns:p14="http://schemas.microsoft.com/office/powerpoint/2010/main" val="3393165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5623655" cy="923330"/>
          </a:xfrm>
          <a:prstGeom prst="rect">
            <a:avLst/>
          </a:prstGeom>
          <a:noFill/>
        </p:spPr>
        <p:txBody>
          <a:bodyPr wrap="none" rtlCol="0">
            <a:spAutoFit/>
          </a:bodyPr>
          <a:lstStyle/>
          <a:p>
            <a:r>
              <a:rPr lang="en-US" sz="5400" b="1" dirty="0">
                <a:solidFill>
                  <a:schemeClr val="bg1"/>
                </a:solidFill>
                <a:latin typeface="Alegreya Sans" pitchFamily="2" charset="0"/>
              </a:rPr>
              <a:t>Expected Goals (xG)</a:t>
            </a:r>
          </a:p>
        </p:txBody>
      </p:sp>
      <p:sp>
        <p:nvSpPr>
          <p:cNvPr id="16" name="TextBox 15">
            <a:extLst>
              <a:ext uri="{FF2B5EF4-FFF2-40B4-BE49-F238E27FC236}">
                <a16:creationId xmlns:a16="http://schemas.microsoft.com/office/drawing/2014/main" id="{7BE4ABF7-E55A-1A4C-80E1-32E111C08266}"/>
              </a:ext>
            </a:extLst>
          </p:cNvPr>
          <p:cNvSpPr txBox="1"/>
          <p:nvPr/>
        </p:nvSpPr>
        <p:spPr>
          <a:xfrm>
            <a:off x="73460" y="2009180"/>
            <a:ext cx="11704012" cy="4524315"/>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xT purely values actions that move the ball. Attributes zero value to shots.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Expected Goals describes shot chance quality as the conditional probability of a successful shot given the shot situation.</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Nearly 25 years after the introduction of the first logistic regression xG model,  still the practitioner’s choice to describe the most important features.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Excess xG:</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Calculated as the difference between the actual outcome and xG;</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Metric to value shot actions to complement xT.</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FBD34BD5-8FC0-3F46-97E8-CB1CE2989329}"/>
              </a:ext>
            </a:extLst>
          </p:cNvPr>
          <p:cNvSpPr txBox="1"/>
          <p:nvPr/>
        </p:nvSpPr>
        <p:spPr>
          <a:xfrm>
            <a:off x="52048" y="6545319"/>
            <a:ext cx="2245808" cy="369332"/>
          </a:xfrm>
          <a:prstGeom prst="rect">
            <a:avLst/>
          </a:prstGeom>
          <a:noFill/>
        </p:spPr>
        <p:txBody>
          <a:bodyPr wrap="none" rtlCol="0">
            <a:spAutoFit/>
          </a:bodyPr>
          <a:lstStyle/>
          <a:p>
            <a:r>
              <a:rPr lang="en-GB" b="1" dirty="0"/>
              <a:t>Pollard &amp; </a:t>
            </a:r>
            <a:r>
              <a:rPr lang="en-GB" b="1" dirty="0" err="1"/>
              <a:t>Reep</a:t>
            </a:r>
            <a:r>
              <a:rPr lang="en-GB" b="1" dirty="0"/>
              <a:t>, 1997.</a:t>
            </a:r>
          </a:p>
        </p:txBody>
      </p:sp>
    </p:spTree>
    <p:extLst>
      <p:ext uri="{BB962C8B-B14F-4D97-AF65-F5344CB8AC3E}">
        <p14:creationId xmlns:p14="http://schemas.microsoft.com/office/powerpoint/2010/main" val="2298399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21A310-4792-F540-BC6A-249DA96BFD58}"/>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2AE716-FCCE-DF4A-879A-BD1E234A8EA9}"/>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7" descr="Logo&#10;&#10;Description automatically generated">
            <a:extLst>
              <a:ext uri="{FF2B5EF4-FFF2-40B4-BE49-F238E27FC236}">
                <a16:creationId xmlns:a16="http://schemas.microsoft.com/office/drawing/2014/main" id="{75AD7C31-2D0C-3642-85DB-1DDA036E923C}"/>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6659195" cy="923330"/>
          </a:xfrm>
          <a:prstGeom prst="rect">
            <a:avLst/>
          </a:prstGeom>
          <a:noFill/>
        </p:spPr>
        <p:txBody>
          <a:bodyPr wrap="none" rtlCol="0">
            <a:spAutoFit/>
          </a:bodyPr>
          <a:lstStyle/>
          <a:p>
            <a:r>
              <a:rPr lang="en-US" sz="5400" b="1" dirty="0">
                <a:solidFill>
                  <a:schemeClr val="bg1"/>
                </a:solidFill>
                <a:latin typeface="Alegreya Sans" pitchFamily="2" charset="0"/>
              </a:rPr>
              <a:t>xG feature engineering</a:t>
            </a:r>
          </a:p>
        </p:txBody>
      </p:sp>
      <p:sp>
        <p:nvSpPr>
          <p:cNvPr id="13" name="TextBox 12">
            <a:extLst>
              <a:ext uri="{FF2B5EF4-FFF2-40B4-BE49-F238E27FC236}">
                <a16:creationId xmlns:a16="http://schemas.microsoft.com/office/drawing/2014/main" id="{6A73B121-A55B-464B-B313-0965C30C1731}"/>
              </a:ext>
            </a:extLst>
          </p:cNvPr>
          <p:cNvSpPr txBox="1"/>
          <p:nvPr/>
        </p:nvSpPr>
        <p:spPr>
          <a:xfrm>
            <a:off x="349770" y="1774043"/>
            <a:ext cx="8668944" cy="4893647"/>
          </a:xfrm>
          <a:prstGeom prst="rect">
            <a:avLst/>
          </a:prstGeom>
          <a:noFill/>
        </p:spPr>
        <p:txBody>
          <a:bodyPr wrap="square" rtlCol="0">
            <a:spAutoFit/>
          </a:bodyPr>
          <a:lstStyle/>
          <a:p>
            <a:r>
              <a:rPr lang="en-US" sz="2400" b="1" dirty="0">
                <a:solidFill>
                  <a:srgbClr val="006FB8"/>
                </a:solidFill>
                <a:latin typeface="Open Sans" panose="020B0606030504020204" pitchFamily="34" charset="0"/>
                <a:ea typeface="Open Sans" panose="020B0606030504020204" pitchFamily="34" charset="0"/>
                <a:cs typeface="Open Sans" panose="020B0606030504020204" pitchFamily="34" charset="0"/>
              </a:rPr>
              <a:t>Basic features:</a:t>
            </a:r>
          </a:p>
          <a:p>
            <a:pPr marL="342900" indent="-342900">
              <a:buFont typeface="Arial" panose="020B0604020202020204" pitchFamily="34" charset="0"/>
              <a:buChar char="•"/>
            </a:pPr>
            <a:r>
              <a:rPr lang="en-US" sz="2400" i="1" dirty="0">
                <a:latin typeface="Open Sans" panose="020B0606030504020204" pitchFamily="34" charset="0"/>
                <a:ea typeface="Open Sans" panose="020B0606030504020204" pitchFamily="34" charset="0"/>
                <a:cs typeface="Open Sans" panose="020B0606030504020204" pitchFamily="34" charset="0"/>
              </a:rPr>
              <a:t>x</a:t>
            </a:r>
            <a:r>
              <a:rPr lang="en-US" sz="2400" dirty="0">
                <a:latin typeface="Open Sans" panose="020B0606030504020204" pitchFamily="34" charset="0"/>
                <a:ea typeface="Open Sans" panose="020B0606030504020204" pitchFamily="34" charset="0"/>
                <a:cs typeface="Open Sans" panose="020B0606030504020204" pitchFamily="34" charset="0"/>
              </a:rPr>
              <a:t> distance to goal;</a:t>
            </a:r>
          </a:p>
          <a:p>
            <a:pPr marL="342900" indent="-342900">
              <a:buFont typeface="Arial" panose="020B0604020202020204" pitchFamily="34" charset="0"/>
              <a:buChar char="•"/>
            </a:pPr>
            <a:r>
              <a:rPr lang="en-US" sz="2400" i="1" dirty="0">
                <a:latin typeface="Open Sans" panose="020B0606030504020204" pitchFamily="34" charset="0"/>
                <a:ea typeface="Open Sans" panose="020B0606030504020204" pitchFamily="34" charset="0"/>
                <a:cs typeface="Open Sans" panose="020B0606030504020204" pitchFamily="34" charset="0"/>
              </a:rPr>
              <a:t>y</a:t>
            </a:r>
            <a:r>
              <a:rPr lang="en-US" sz="2400" dirty="0">
                <a:latin typeface="Open Sans" panose="020B0606030504020204" pitchFamily="34" charset="0"/>
                <a:ea typeface="Open Sans" panose="020B0606030504020204" pitchFamily="34" charset="0"/>
                <a:cs typeface="Open Sans" panose="020B0606030504020204" pitchFamily="34" charset="0"/>
              </a:rPr>
              <a:t> distance from centre of pitch.</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solidFill>
                  <a:srgbClr val="A7A9AB"/>
                </a:solidFill>
                <a:latin typeface="Open Sans" panose="020B0606030504020204" pitchFamily="34" charset="0"/>
                <a:ea typeface="Open Sans" panose="020B0606030504020204" pitchFamily="34" charset="0"/>
                <a:cs typeface="Open Sans" panose="020B0606030504020204" pitchFamily="34" charset="0"/>
              </a:rPr>
              <a:t>Added features: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Distances to goal mid-point;</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Shot angles.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solidFill>
                  <a:srgbClr val="C60000"/>
                </a:solidFill>
                <a:latin typeface="Open Sans" panose="020B0606030504020204" pitchFamily="34" charset="0"/>
                <a:ea typeface="Open Sans" panose="020B0606030504020204" pitchFamily="34" charset="0"/>
                <a:cs typeface="Open Sans" panose="020B0606030504020204" pitchFamily="34" charset="0"/>
              </a:rPr>
              <a:t>Advanced features: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Contextual features;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Distance-angle interactions.</a:t>
            </a:r>
          </a:p>
          <a:p>
            <a:pPr marL="342900"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Advanced model trained with and without synthetic shots.</a:t>
            </a:r>
          </a:p>
        </p:txBody>
      </p:sp>
      <p:grpSp>
        <p:nvGrpSpPr>
          <p:cNvPr id="3" name="Group 2">
            <a:extLst>
              <a:ext uri="{FF2B5EF4-FFF2-40B4-BE49-F238E27FC236}">
                <a16:creationId xmlns:a16="http://schemas.microsoft.com/office/drawing/2014/main" id="{A0A8C144-12AC-584F-B601-6B1B569A2C66}"/>
              </a:ext>
            </a:extLst>
          </p:cNvPr>
          <p:cNvGrpSpPr/>
          <p:nvPr/>
        </p:nvGrpSpPr>
        <p:grpSpPr>
          <a:xfrm>
            <a:off x="6285409" y="2087483"/>
            <a:ext cx="5556821" cy="3834130"/>
            <a:chOff x="6446520" y="2247910"/>
            <a:chExt cx="5556821" cy="3834130"/>
          </a:xfrm>
        </p:grpSpPr>
        <p:pic>
          <p:nvPicPr>
            <p:cNvPr id="22" name="Picture 21" descr="Table&#10;&#10;Description automatically generated">
              <a:extLst>
                <a:ext uri="{FF2B5EF4-FFF2-40B4-BE49-F238E27FC236}">
                  <a16:creationId xmlns:a16="http://schemas.microsoft.com/office/drawing/2014/main" id="{CD132116-A4CD-F648-A443-F34411BDE60E}"/>
                </a:ext>
              </a:extLst>
            </p:cNvPr>
            <p:cNvPicPr>
              <a:picLocks noChangeAspect="1"/>
            </p:cNvPicPr>
            <p:nvPr/>
          </p:nvPicPr>
          <p:blipFill>
            <a:blip r:embed="rId4"/>
            <a:stretch>
              <a:fillRect/>
            </a:stretch>
          </p:blipFill>
          <p:spPr>
            <a:xfrm>
              <a:off x="6446520" y="2247910"/>
              <a:ext cx="5556821" cy="3834130"/>
            </a:xfrm>
            <a:prstGeom prst="rect">
              <a:avLst/>
            </a:prstGeom>
          </p:spPr>
        </p:pic>
        <p:sp>
          <p:nvSpPr>
            <p:cNvPr id="14" name="Rectangle 13">
              <a:extLst>
                <a:ext uri="{FF2B5EF4-FFF2-40B4-BE49-F238E27FC236}">
                  <a16:creationId xmlns:a16="http://schemas.microsoft.com/office/drawing/2014/main" id="{AB6B64F9-EA95-0842-A4D9-FF17372BD408}"/>
                </a:ext>
              </a:extLst>
            </p:cNvPr>
            <p:cNvSpPr/>
            <p:nvPr/>
          </p:nvSpPr>
          <p:spPr>
            <a:xfrm>
              <a:off x="6628034" y="2935224"/>
              <a:ext cx="5214196" cy="996695"/>
            </a:xfrm>
            <a:prstGeom prst="rect">
              <a:avLst/>
            </a:prstGeom>
            <a:solidFill>
              <a:srgbClr val="A7A9AB">
                <a:alpha val="25098"/>
              </a:srgbClr>
            </a:solidFill>
            <a:ln w="28575">
              <a:solidFill>
                <a:srgbClr val="A7A9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D1755C2-BEC4-4B4E-B84F-615935919837}"/>
                </a:ext>
              </a:extLst>
            </p:cNvPr>
            <p:cNvSpPr/>
            <p:nvPr/>
          </p:nvSpPr>
          <p:spPr>
            <a:xfrm>
              <a:off x="6628034" y="3962400"/>
              <a:ext cx="5214196" cy="1958898"/>
            </a:xfrm>
            <a:prstGeom prst="rect">
              <a:avLst/>
            </a:prstGeom>
            <a:solidFill>
              <a:srgbClr val="C80000">
                <a:alpha val="25098"/>
              </a:srgbClr>
            </a:solidFill>
            <a:ln w="28575">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6B1803B1-A5F9-B047-91AF-41BCEFB74197}"/>
              </a:ext>
            </a:extLst>
          </p:cNvPr>
          <p:cNvSpPr txBox="1"/>
          <p:nvPr/>
        </p:nvSpPr>
        <p:spPr>
          <a:xfrm>
            <a:off x="52048" y="6545319"/>
            <a:ext cx="1625958" cy="369332"/>
          </a:xfrm>
          <a:prstGeom prst="rect">
            <a:avLst/>
          </a:prstGeom>
          <a:noFill/>
        </p:spPr>
        <p:txBody>
          <a:bodyPr wrap="none" rtlCol="0">
            <a:spAutoFit/>
          </a:bodyPr>
          <a:lstStyle/>
          <a:p>
            <a:r>
              <a:rPr lang="en-GB" b="1" dirty="0"/>
              <a:t>Sumpter, 2016.</a:t>
            </a:r>
          </a:p>
        </p:txBody>
      </p:sp>
    </p:spTree>
    <p:extLst>
      <p:ext uri="{BB962C8B-B14F-4D97-AF65-F5344CB8AC3E}">
        <p14:creationId xmlns:p14="http://schemas.microsoft.com/office/powerpoint/2010/main" val="290721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21A310-4792-F540-BC6A-249DA96BFD58}"/>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2AE716-FCCE-DF4A-879A-BD1E234A8EA9}"/>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7" descr="Logo&#10;&#10;Description automatically generated">
            <a:extLst>
              <a:ext uri="{FF2B5EF4-FFF2-40B4-BE49-F238E27FC236}">
                <a16:creationId xmlns:a16="http://schemas.microsoft.com/office/drawing/2014/main" id="{75AD7C31-2D0C-3642-85DB-1DDA036E923C}"/>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759129" cy="923330"/>
          </a:xfrm>
          <a:prstGeom prst="rect">
            <a:avLst/>
          </a:prstGeom>
          <a:noFill/>
        </p:spPr>
        <p:txBody>
          <a:bodyPr wrap="none" rtlCol="0">
            <a:spAutoFit/>
          </a:bodyPr>
          <a:lstStyle/>
          <a:p>
            <a:r>
              <a:rPr lang="en-US" sz="5400" b="1" dirty="0">
                <a:solidFill>
                  <a:schemeClr val="bg1"/>
                </a:solidFill>
                <a:latin typeface="Alegreya Sans" pitchFamily="2" charset="0"/>
              </a:rPr>
              <a:t>xG model  log loss &amp; calibration</a:t>
            </a:r>
          </a:p>
        </p:txBody>
      </p:sp>
      <p:pic>
        <p:nvPicPr>
          <p:cNvPr id="9" name="Picture 8">
            <a:extLst>
              <a:ext uri="{FF2B5EF4-FFF2-40B4-BE49-F238E27FC236}">
                <a16:creationId xmlns:a16="http://schemas.microsoft.com/office/drawing/2014/main" id="{0055CE4D-058E-C449-8A3C-0EFF0A52FEAF}"/>
              </a:ext>
            </a:extLst>
          </p:cNvPr>
          <p:cNvPicPr>
            <a:picLocks noChangeAspect="1"/>
          </p:cNvPicPr>
          <p:nvPr/>
        </p:nvPicPr>
        <p:blipFill>
          <a:blip r:embed="rId4"/>
          <a:stretch>
            <a:fillRect/>
          </a:stretch>
        </p:blipFill>
        <p:spPr>
          <a:xfrm>
            <a:off x="8598300" y="1646028"/>
            <a:ext cx="3378249" cy="5083957"/>
          </a:xfrm>
          <a:prstGeom prst="rect">
            <a:avLst/>
          </a:prstGeom>
        </p:spPr>
      </p:pic>
      <p:pic>
        <p:nvPicPr>
          <p:cNvPr id="20" name="Picture 19" descr="A screenshot of a computer&#10;&#10;Description automatically generated with low confidence">
            <a:extLst>
              <a:ext uri="{FF2B5EF4-FFF2-40B4-BE49-F238E27FC236}">
                <a16:creationId xmlns:a16="http://schemas.microsoft.com/office/drawing/2014/main" id="{433044F6-0E2D-DF44-97F9-1B8D7455BAAA}"/>
              </a:ext>
            </a:extLst>
          </p:cNvPr>
          <p:cNvPicPr>
            <a:picLocks noChangeAspect="1"/>
          </p:cNvPicPr>
          <p:nvPr/>
        </p:nvPicPr>
        <p:blipFill>
          <a:blip r:embed="rId5"/>
          <a:stretch>
            <a:fillRect/>
          </a:stretch>
        </p:blipFill>
        <p:spPr>
          <a:xfrm>
            <a:off x="5955845" y="1646027"/>
            <a:ext cx="2541979" cy="5083958"/>
          </a:xfrm>
          <a:prstGeom prst="rect">
            <a:avLst/>
          </a:prstGeom>
        </p:spPr>
      </p:pic>
      <p:sp>
        <p:nvSpPr>
          <p:cNvPr id="28" name="TextBox 27">
            <a:extLst>
              <a:ext uri="{FF2B5EF4-FFF2-40B4-BE49-F238E27FC236}">
                <a16:creationId xmlns:a16="http://schemas.microsoft.com/office/drawing/2014/main" id="{25D4AF4A-BB08-A343-8406-54E58D69943C}"/>
              </a:ext>
            </a:extLst>
          </p:cNvPr>
          <p:cNvSpPr txBox="1"/>
          <p:nvPr/>
        </p:nvSpPr>
        <p:spPr>
          <a:xfrm>
            <a:off x="6096000" y="2612058"/>
            <a:ext cx="1170513" cy="646331"/>
          </a:xfrm>
          <a:prstGeom prst="rect">
            <a:avLst/>
          </a:prstGeom>
          <a:noFill/>
        </p:spPr>
        <p:txBody>
          <a:bodyPr wrap="none" rtlCol="0">
            <a:spAutoFit/>
          </a:bodyPr>
          <a:lstStyle/>
          <a:p>
            <a:r>
              <a:rPr lang="en-US" sz="3600" b="1" dirty="0">
                <a:solidFill>
                  <a:schemeClr val="bg1"/>
                </a:solidFill>
                <a:latin typeface="Alegreya Sans" pitchFamily="2" charset="0"/>
              </a:rPr>
              <a:t>0.293</a:t>
            </a:r>
          </a:p>
        </p:txBody>
      </p:sp>
      <p:sp>
        <p:nvSpPr>
          <p:cNvPr id="30" name="TextBox 29">
            <a:extLst>
              <a:ext uri="{FF2B5EF4-FFF2-40B4-BE49-F238E27FC236}">
                <a16:creationId xmlns:a16="http://schemas.microsoft.com/office/drawing/2014/main" id="{385DCB02-288B-ED44-8B96-3B0F0953B441}"/>
              </a:ext>
            </a:extLst>
          </p:cNvPr>
          <p:cNvSpPr txBox="1"/>
          <p:nvPr/>
        </p:nvSpPr>
        <p:spPr>
          <a:xfrm>
            <a:off x="6095999" y="6031055"/>
            <a:ext cx="1146468" cy="646331"/>
          </a:xfrm>
          <a:prstGeom prst="rect">
            <a:avLst/>
          </a:prstGeom>
          <a:noFill/>
        </p:spPr>
        <p:txBody>
          <a:bodyPr wrap="none" rtlCol="0">
            <a:spAutoFit/>
          </a:bodyPr>
          <a:lstStyle/>
          <a:p>
            <a:r>
              <a:rPr lang="en-US" sz="3600" b="1" dirty="0">
                <a:solidFill>
                  <a:schemeClr val="bg1"/>
                </a:solidFill>
                <a:latin typeface="Alegreya Sans" pitchFamily="2" charset="0"/>
              </a:rPr>
              <a:t>0.253</a:t>
            </a:r>
          </a:p>
        </p:txBody>
      </p:sp>
      <p:sp>
        <p:nvSpPr>
          <p:cNvPr id="31" name="TextBox 30">
            <a:extLst>
              <a:ext uri="{FF2B5EF4-FFF2-40B4-BE49-F238E27FC236}">
                <a16:creationId xmlns:a16="http://schemas.microsoft.com/office/drawing/2014/main" id="{54AAE674-57A1-694A-9F88-19A9CA7BD8D7}"/>
              </a:ext>
            </a:extLst>
          </p:cNvPr>
          <p:cNvSpPr txBox="1"/>
          <p:nvPr/>
        </p:nvSpPr>
        <p:spPr>
          <a:xfrm>
            <a:off x="6056321" y="4347855"/>
            <a:ext cx="1204176" cy="646331"/>
          </a:xfrm>
          <a:prstGeom prst="rect">
            <a:avLst/>
          </a:prstGeom>
          <a:noFill/>
        </p:spPr>
        <p:txBody>
          <a:bodyPr wrap="none" rtlCol="0">
            <a:spAutoFit/>
          </a:bodyPr>
          <a:lstStyle/>
          <a:p>
            <a:r>
              <a:rPr lang="en-US" sz="3600" b="1" dirty="0">
                <a:solidFill>
                  <a:schemeClr val="bg1"/>
                </a:solidFill>
                <a:latin typeface="Alegreya Sans" pitchFamily="2" charset="0"/>
              </a:rPr>
              <a:t>0.288</a:t>
            </a:r>
          </a:p>
        </p:txBody>
      </p:sp>
      <p:sp>
        <p:nvSpPr>
          <p:cNvPr id="33" name="TextBox 32">
            <a:extLst>
              <a:ext uri="{FF2B5EF4-FFF2-40B4-BE49-F238E27FC236}">
                <a16:creationId xmlns:a16="http://schemas.microsoft.com/office/drawing/2014/main" id="{30644EE9-F9CB-7243-94E6-27674AB676E5}"/>
              </a:ext>
            </a:extLst>
          </p:cNvPr>
          <p:cNvSpPr txBox="1"/>
          <p:nvPr/>
        </p:nvSpPr>
        <p:spPr>
          <a:xfrm>
            <a:off x="52048" y="1716365"/>
            <a:ext cx="6004273" cy="5262979"/>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Wish to produce well-calibrated model with the smallest log loss possible.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All models used the same test data.</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Not a single goal predicted by the basic model despite 90% accuracy!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Advanced model best-calibrated and has lowest log loss Vs literature.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Often, best way to improve model performance is to use better data.</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F2D7866B-C017-A14F-8E96-32042E44F65B}"/>
              </a:ext>
            </a:extLst>
          </p:cNvPr>
          <p:cNvSpPr txBox="1"/>
          <p:nvPr/>
        </p:nvSpPr>
        <p:spPr>
          <a:xfrm>
            <a:off x="52048" y="6545319"/>
            <a:ext cx="4972708" cy="369332"/>
          </a:xfrm>
          <a:prstGeom prst="rect">
            <a:avLst/>
          </a:prstGeom>
          <a:noFill/>
        </p:spPr>
        <p:txBody>
          <a:bodyPr wrap="none" rtlCol="0">
            <a:spAutoFit/>
          </a:bodyPr>
          <a:lstStyle/>
          <a:p>
            <a:r>
              <a:rPr lang="en-GB" b="1" dirty="0" err="1"/>
              <a:t>Eggels</a:t>
            </a:r>
            <a:r>
              <a:rPr lang="en-GB" b="1" dirty="0"/>
              <a:t> 2016</a:t>
            </a:r>
            <a:r>
              <a:rPr lang="en-GB" dirty="0"/>
              <a:t>, </a:t>
            </a:r>
            <a:r>
              <a:rPr lang="en-GB" b="1" dirty="0"/>
              <a:t>Van den Hoek 2019</a:t>
            </a:r>
            <a:r>
              <a:rPr lang="en-GB" dirty="0"/>
              <a:t>, </a:t>
            </a:r>
            <a:r>
              <a:rPr lang="en-GB" b="1" dirty="0" err="1"/>
              <a:t>Noordman</a:t>
            </a:r>
            <a:r>
              <a:rPr lang="en-GB" b="1" dirty="0"/>
              <a:t> 2019.</a:t>
            </a:r>
          </a:p>
        </p:txBody>
      </p:sp>
    </p:spTree>
    <p:extLst>
      <p:ext uri="{BB962C8B-B14F-4D97-AF65-F5344CB8AC3E}">
        <p14:creationId xmlns:p14="http://schemas.microsoft.com/office/powerpoint/2010/main" val="384090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8AB970-5ACA-B148-AA05-3C4789617C4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27424F7-CB18-3240-A8FB-1907FDFE0F54}"/>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3257623" cy="923330"/>
          </a:xfrm>
          <a:prstGeom prst="rect">
            <a:avLst/>
          </a:prstGeom>
          <a:noFill/>
        </p:spPr>
        <p:txBody>
          <a:bodyPr wrap="none" rtlCol="0">
            <a:spAutoFit/>
          </a:bodyPr>
          <a:lstStyle/>
          <a:p>
            <a:r>
              <a:rPr lang="en-US" sz="5400" b="1" dirty="0">
                <a:solidFill>
                  <a:schemeClr val="bg1"/>
                </a:solidFill>
                <a:latin typeface="Alegreya Sans" pitchFamily="2" charset="0"/>
              </a:rPr>
              <a:t>Motivation</a:t>
            </a:r>
          </a:p>
        </p:txBody>
      </p:sp>
      <p:sp>
        <p:nvSpPr>
          <p:cNvPr id="2" name="TextBox 1">
            <a:extLst>
              <a:ext uri="{FF2B5EF4-FFF2-40B4-BE49-F238E27FC236}">
                <a16:creationId xmlns:a16="http://schemas.microsoft.com/office/drawing/2014/main" id="{BBA1A722-88E9-D346-828E-7B138B879E8F}"/>
              </a:ext>
            </a:extLst>
          </p:cNvPr>
          <p:cNvSpPr txBox="1"/>
          <p:nvPr/>
        </p:nvSpPr>
        <p:spPr>
          <a:xfrm>
            <a:off x="686078" y="1774042"/>
            <a:ext cx="11347426" cy="2677656"/>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Systematic, data-driven approach to player recruitment:</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Identify high and poor performing players within squad;</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Identify transfer targets enabling Man United to:</a:t>
            </a:r>
          </a:p>
          <a:p>
            <a:pPr marL="800100"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Mitigate key asset losses;</a:t>
            </a:r>
          </a:p>
          <a:p>
            <a:pPr marL="800100"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Strengthen positions of vulnerability.</a:t>
            </a:r>
          </a:p>
          <a:p>
            <a:pPr lvl="1"/>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Identify opponent strengths &amp; weaknesses to inform matchday strategy.</a:t>
            </a:r>
          </a:p>
        </p:txBody>
      </p:sp>
      <p:pic>
        <p:nvPicPr>
          <p:cNvPr id="8" name="Content Placeholder 7" descr="Logo&#10;&#10;Description automatically generated">
            <a:extLst>
              <a:ext uri="{FF2B5EF4-FFF2-40B4-BE49-F238E27FC236}">
                <a16:creationId xmlns:a16="http://schemas.microsoft.com/office/drawing/2014/main" id="{95DF29B6-EB8A-E540-A2F1-235417E4A9B5}"/>
              </a:ext>
            </a:extLst>
          </p:cNvPr>
          <p:cNvPicPr>
            <a:picLocks noGrp="1" noChangeAspect="1"/>
          </p:cNvPicPr>
          <p:nvPr>
            <p:ph idx="1"/>
          </p:nvPr>
        </p:nvPicPr>
        <p:blipFill>
          <a:blip r:embed="rId3"/>
          <a:stretch>
            <a:fillRect/>
          </a:stretch>
        </p:blipFill>
        <p:spPr>
          <a:xfrm>
            <a:off x="52048" y="81137"/>
            <a:ext cx="1268060" cy="1242378"/>
          </a:xfrm>
        </p:spPr>
      </p:pic>
    </p:spTree>
    <p:extLst>
      <p:ext uri="{BB962C8B-B14F-4D97-AF65-F5344CB8AC3E}">
        <p14:creationId xmlns:p14="http://schemas.microsoft.com/office/powerpoint/2010/main" val="278590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night, subway&#10;&#10;Description automatically generated">
            <a:extLst>
              <a:ext uri="{FF2B5EF4-FFF2-40B4-BE49-F238E27FC236}">
                <a16:creationId xmlns:a16="http://schemas.microsoft.com/office/drawing/2014/main" id="{3C98A706-AC83-2146-9B8C-50C2A353259E}"/>
              </a:ext>
            </a:extLst>
          </p:cNvPr>
          <p:cNvPicPr>
            <a:picLocks noChangeAspect="1"/>
          </p:cNvPicPr>
          <p:nvPr/>
        </p:nvPicPr>
        <p:blipFill>
          <a:blip r:embed="rId2"/>
          <a:stretch>
            <a:fillRect/>
          </a:stretch>
        </p:blipFill>
        <p:spPr>
          <a:xfrm>
            <a:off x="0" y="1693"/>
            <a:ext cx="12192000" cy="6854613"/>
          </a:xfrm>
          <a:prstGeom prst="rect">
            <a:avLst/>
          </a:prstGeom>
        </p:spPr>
      </p:pic>
      <p:sp>
        <p:nvSpPr>
          <p:cNvPr id="8" name="TextBox 7">
            <a:extLst>
              <a:ext uri="{FF2B5EF4-FFF2-40B4-BE49-F238E27FC236}">
                <a16:creationId xmlns:a16="http://schemas.microsoft.com/office/drawing/2014/main" id="{AE0715FC-5AAA-954D-A4A1-DFC8DD37ADC0}"/>
              </a:ext>
            </a:extLst>
          </p:cNvPr>
          <p:cNvSpPr txBox="1"/>
          <p:nvPr/>
        </p:nvSpPr>
        <p:spPr>
          <a:xfrm>
            <a:off x="4260401" y="228707"/>
            <a:ext cx="3671198" cy="923330"/>
          </a:xfrm>
          <a:prstGeom prst="rect">
            <a:avLst/>
          </a:prstGeom>
          <a:noFill/>
        </p:spPr>
        <p:txBody>
          <a:bodyPr wrap="none" rtlCol="0">
            <a:spAutoFit/>
          </a:bodyPr>
          <a:lstStyle/>
          <a:p>
            <a:r>
              <a:rPr lang="en-US" sz="5400" b="1" dirty="0">
                <a:solidFill>
                  <a:schemeClr val="bg1"/>
                </a:solidFill>
                <a:latin typeface="Alegreya Sans" pitchFamily="2" charset="0"/>
              </a:rPr>
              <a:t>Applications</a:t>
            </a:r>
          </a:p>
        </p:txBody>
      </p:sp>
    </p:spTree>
    <p:extLst>
      <p:ext uri="{BB962C8B-B14F-4D97-AF65-F5344CB8AC3E}">
        <p14:creationId xmlns:p14="http://schemas.microsoft.com/office/powerpoint/2010/main" val="3230032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Table&#10;&#10;Description automatically generated">
            <a:extLst>
              <a:ext uri="{FF2B5EF4-FFF2-40B4-BE49-F238E27FC236}">
                <a16:creationId xmlns:a16="http://schemas.microsoft.com/office/drawing/2014/main" id="{102CA08C-FAF5-6441-9411-5A32B16804DF}"/>
              </a:ext>
            </a:extLst>
          </p:cNvPr>
          <p:cNvPicPr>
            <a:picLocks noChangeAspect="1"/>
          </p:cNvPicPr>
          <p:nvPr/>
        </p:nvPicPr>
        <p:blipFill>
          <a:blip r:embed="rId3"/>
          <a:stretch>
            <a:fillRect/>
          </a:stretch>
        </p:blipFill>
        <p:spPr>
          <a:xfrm>
            <a:off x="6899346" y="1627739"/>
            <a:ext cx="5240606" cy="5083957"/>
          </a:xfrm>
          <a:prstGeom prst="rect">
            <a:avLst/>
          </a:prstGeom>
        </p:spPr>
      </p:pic>
      <p:sp>
        <p:nvSpPr>
          <p:cNvPr id="11" name="Rectangle 10">
            <a:extLst>
              <a:ext uri="{FF2B5EF4-FFF2-40B4-BE49-F238E27FC236}">
                <a16:creationId xmlns:a16="http://schemas.microsoft.com/office/drawing/2014/main" id="{6A4890B2-052A-B549-B350-669E46BB62D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0735D9-189C-1849-B7A4-28839C117457}"/>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7" descr="Logo&#10;&#10;Description automatically generated">
            <a:extLst>
              <a:ext uri="{FF2B5EF4-FFF2-40B4-BE49-F238E27FC236}">
                <a16:creationId xmlns:a16="http://schemas.microsoft.com/office/drawing/2014/main" id="{01449E54-A3B9-7F44-9DAB-57262B94235B}"/>
              </a:ext>
            </a:extLst>
          </p:cNvPr>
          <p:cNvPicPr>
            <a:picLocks noChangeAspect="1"/>
          </p:cNvPicPr>
          <p:nvPr/>
        </p:nvPicPr>
        <p:blipFill>
          <a:blip r:embed="rId4"/>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31838" cy="923330"/>
          </a:xfrm>
          <a:prstGeom prst="rect">
            <a:avLst/>
          </a:prstGeom>
          <a:noFill/>
        </p:spPr>
        <p:txBody>
          <a:bodyPr wrap="none" rtlCol="0">
            <a:spAutoFit/>
          </a:bodyPr>
          <a:lstStyle/>
          <a:p>
            <a:r>
              <a:rPr lang="en-US" sz="5400" b="1" dirty="0">
                <a:solidFill>
                  <a:schemeClr val="bg1"/>
                </a:solidFill>
                <a:latin typeface="Alegreya Sans" pitchFamily="2" charset="0"/>
              </a:rPr>
              <a:t>Player xT</a:t>
            </a:r>
          </a:p>
        </p:txBody>
      </p:sp>
      <p:sp>
        <p:nvSpPr>
          <p:cNvPr id="19" name="TextBox 18">
            <a:extLst>
              <a:ext uri="{FF2B5EF4-FFF2-40B4-BE49-F238E27FC236}">
                <a16:creationId xmlns:a16="http://schemas.microsoft.com/office/drawing/2014/main" id="{3FD0014E-5152-D743-9D46-CC138F68C5E6}"/>
              </a:ext>
            </a:extLst>
          </p:cNvPr>
          <p:cNvSpPr txBox="1"/>
          <p:nvPr/>
        </p:nvSpPr>
        <p:spPr>
          <a:xfrm>
            <a:off x="52048" y="1774043"/>
            <a:ext cx="6847298" cy="3416320"/>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Ranking the Premier League’s most threatening players via xT per 90 mins.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2019/20 PFA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de Bruyne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i="1" dirty="0">
                <a:latin typeface="Open Sans" panose="020B0606030504020204" pitchFamily="34" charset="0"/>
                <a:ea typeface="Open Sans" panose="020B0606030504020204" pitchFamily="34" charset="0"/>
                <a:cs typeface="Open Sans" panose="020B0606030504020204" pitchFamily="34" charset="0"/>
              </a:rPr>
              <a:t>2019/20 Young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Alexander-Arnold</a:t>
            </a:r>
            <a:r>
              <a:rPr lang="en-US" sz="2400" dirty="0">
                <a:latin typeface="Open Sans" panose="020B0606030504020204" pitchFamily="34" charset="0"/>
                <a:ea typeface="Open Sans" panose="020B0606030504020204" pitchFamily="34" charset="0"/>
                <a:cs typeface="Open Sans" panose="020B0606030504020204" pitchFamily="34" charset="0"/>
              </a:rPr>
              <a:t> perennial generators of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4377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4890B2-052A-B549-B350-669E46BB62D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0735D9-189C-1849-B7A4-28839C117457}"/>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7" descr="Logo&#10;&#10;Description automatically generated">
            <a:extLst>
              <a:ext uri="{FF2B5EF4-FFF2-40B4-BE49-F238E27FC236}">
                <a16:creationId xmlns:a16="http://schemas.microsoft.com/office/drawing/2014/main" id="{01449E54-A3B9-7F44-9DAB-57262B94235B}"/>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31838" cy="923330"/>
          </a:xfrm>
          <a:prstGeom prst="rect">
            <a:avLst/>
          </a:prstGeom>
          <a:noFill/>
        </p:spPr>
        <p:txBody>
          <a:bodyPr wrap="none" rtlCol="0">
            <a:spAutoFit/>
          </a:bodyPr>
          <a:lstStyle/>
          <a:p>
            <a:r>
              <a:rPr lang="en-US" sz="5400" b="1" dirty="0">
                <a:solidFill>
                  <a:schemeClr val="bg1"/>
                </a:solidFill>
                <a:latin typeface="Alegreya Sans" pitchFamily="2" charset="0"/>
              </a:rPr>
              <a:t>Player xT</a:t>
            </a:r>
          </a:p>
        </p:txBody>
      </p:sp>
      <p:pic>
        <p:nvPicPr>
          <p:cNvPr id="10" name="Picture 9" descr="Chart&#10;&#10;Description automatically generated">
            <a:extLst>
              <a:ext uri="{FF2B5EF4-FFF2-40B4-BE49-F238E27FC236}">
                <a16:creationId xmlns:a16="http://schemas.microsoft.com/office/drawing/2014/main" id="{1781E454-DE67-F445-A282-6D409D410BA1}"/>
              </a:ext>
            </a:extLst>
          </p:cNvPr>
          <p:cNvPicPr>
            <a:picLocks noChangeAspect="1"/>
          </p:cNvPicPr>
          <p:nvPr/>
        </p:nvPicPr>
        <p:blipFill>
          <a:blip r:embed="rId4"/>
          <a:stretch>
            <a:fillRect/>
          </a:stretch>
        </p:blipFill>
        <p:spPr>
          <a:xfrm>
            <a:off x="7254803" y="1536192"/>
            <a:ext cx="4748271" cy="2670902"/>
          </a:xfrm>
          <a:prstGeom prst="rect">
            <a:avLst/>
          </a:prstGeom>
        </p:spPr>
      </p:pic>
      <p:pic>
        <p:nvPicPr>
          <p:cNvPr id="20" name="Picture 19" descr="A person kicking a ball&#10;&#10;Description automatically generated with low confidence">
            <a:extLst>
              <a:ext uri="{FF2B5EF4-FFF2-40B4-BE49-F238E27FC236}">
                <a16:creationId xmlns:a16="http://schemas.microsoft.com/office/drawing/2014/main" id="{D22BBB21-1E47-184D-AD7B-76347A1E51C6}"/>
              </a:ext>
            </a:extLst>
          </p:cNvPr>
          <p:cNvPicPr>
            <a:picLocks noChangeAspect="1"/>
          </p:cNvPicPr>
          <p:nvPr/>
        </p:nvPicPr>
        <p:blipFill>
          <a:blip r:embed="rId5"/>
          <a:stretch>
            <a:fillRect/>
          </a:stretch>
        </p:blipFill>
        <p:spPr>
          <a:xfrm>
            <a:off x="7254803" y="4216746"/>
            <a:ext cx="4748271" cy="2670902"/>
          </a:xfrm>
          <a:prstGeom prst="rect">
            <a:avLst/>
          </a:prstGeom>
        </p:spPr>
      </p:pic>
      <p:sp>
        <p:nvSpPr>
          <p:cNvPr id="17" name="TextBox 16">
            <a:extLst>
              <a:ext uri="{FF2B5EF4-FFF2-40B4-BE49-F238E27FC236}">
                <a16:creationId xmlns:a16="http://schemas.microsoft.com/office/drawing/2014/main" id="{32C8D715-321D-5841-B047-C947B2A14892}"/>
              </a:ext>
            </a:extLst>
          </p:cNvPr>
          <p:cNvSpPr txBox="1"/>
          <p:nvPr/>
        </p:nvSpPr>
        <p:spPr>
          <a:xfrm>
            <a:off x="52048" y="1774043"/>
            <a:ext cx="6847298" cy="4524315"/>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Ranking the Premier League’s most threatening players via xT per 90 mins.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2019/20 PFA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de Bruyne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i="1" dirty="0">
                <a:latin typeface="Open Sans" panose="020B0606030504020204" pitchFamily="34" charset="0"/>
                <a:ea typeface="Open Sans" panose="020B0606030504020204" pitchFamily="34" charset="0"/>
                <a:cs typeface="Open Sans" panose="020B0606030504020204" pitchFamily="34" charset="0"/>
              </a:rPr>
              <a:t>2019/20 Young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Alexander-Arnold</a:t>
            </a:r>
            <a:r>
              <a:rPr lang="en-US" sz="2400" dirty="0">
                <a:latin typeface="Open Sans" panose="020B0606030504020204" pitchFamily="34" charset="0"/>
                <a:ea typeface="Open Sans" panose="020B0606030504020204" pitchFamily="34" charset="0"/>
                <a:cs typeface="Open Sans" panose="020B0606030504020204" pitchFamily="34" charset="0"/>
              </a:rPr>
              <a:t> perennial generators of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Alexander-Arnold generates threat in wide areas, whereas de Bruyne operates centrally.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1615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A4890B2-052A-B549-B350-669E46BB62D6}"/>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70735D9-189C-1849-B7A4-28839C117457}"/>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7" descr="Logo&#10;&#10;Description automatically generated">
            <a:extLst>
              <a:ext uri="{FF2B5EF4-FFF2-40B4-BE49-F238E27FC236}">
                <a16:creationId xmlns:a16="http://schemas.microsoft.com/office/drawing/2014/main" id="{01449E54-A3B9-7F44-9DAB-57262B94235B}"/>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31838" cy="923330"/>
          </a:xfrm>
          <a:prstGeom prst="rect">
            <a:avLst/>
          </a:prstGeom>
          <a:noFill/>
        </p:spPr>
        <p:txBody>
          <a:bodyPr wrap="none" rtlCol="0">
            <a:spAutoFit/>
          </a:bodyPr>
          <a:lstStyle/>
          <a:p>
            <a:r>
              <a:rPr lang="en-US" sz="5400" b="1" dirty="0">
                <a:solidFill>
                  <a:schemeClr val="bg1"/>
                </a:solidFill>
                <a:latin typeface="Alegreya Sans" pitchFamily="2" charset="0"/>
              </a:rPr>
              <a:t>Player xT</a:t>
            </a:r>
          </a:p>
        </p:txBody>
      </p:sp>
      <p:pic>
        <p:nvPicPr>
          <p:cNvPr id="9" name="Picture 8" descr="Map&#10;&#10;Description automatically generated with medium confidence">
            <a:extLst>
              <a:ext uri="{FF2B5EF4-FFF2-40B4-BE49-F238E27FC236}">
                <a16:creationId xmlns:a16="http://schemas.microsoft.com/office/drawing/2014/main" id="{936B15A5-2D16-CA40-A7EB-C9A448553C84}"/>
              </a:ext>
            </a:extLst>
          </p:cNvPr>
          <p:cNvPicPr>
            <a:picLocks noChangeAspect="1"/>
          </p:cNvPicPr>
          <p:nvPr/>
        </p:nvPicPr>
        <p:blipFill>
          <a:blip r:embed="rId4"/>
          <a:stretch>
            <a:fillRect/>
          </a:stretch>
        </p:blipFill>
        <p:spPr>
          <a:xfrm>
            <a:off x="6810988" y="1536192"/>
            <a:ext cx="5328964" cy="5328964"/>
          </a:xfrm>
          <a:prstGeom prst="rect">
            <a:avLst/>
          </a:prstGeom>
        </p:spPr>
      </p:pic>
      <p:sp>
        <p:nvSpPr>
          <p:cNvPr id="17" name="TextBox 16">
            <a:extLst>
              <a:ext uri="{FF2B5EF4-FFF2-40B4-BE49-F238E27FC236}">
                <a16:creationId xmlns:a16="http://schemas.microsoft.com/office/drawing/2014/main" id="{A8686D02-E64E-8B4C-B020-5F3D1E397AA0}"/>
              </a:ext>
            </a:extLst>
          </p:cNvPr>
          <p:cNvSpPr txBox="1"/>
          <p:nvPr/>
        </p:nvSpPr>
        <p:spPr>
          <a:xfrm>
            <a:off x="52048" y="1774043"/>
            <a:ext cx="6847298" cy="5262979"/>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Ranking the Premier League’s most threatening players via xT per 90 mins.</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i="1" dirty="0">
                <a:latin typeface="Open Sans" panose="020B0606030504020204" pitchFamily="34" charset="0"/>
                <a:ea typeface="Open Sans" panose="020B0606030504020204" pitchFamily="34" charset="0"/>
                <a:cs typeface="Open Sans" panose="020B0606030504020204" pitchFamily="34" charset="0"/>
              </a:rPr>
              <a:t>2019/20 PFA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de Bruyne </a:t>
            </a:r>
            <a:r>
              <a:rPr lang="en-US" sz="2400" dirty="0">
                <a:latin typeface="Open Sans" panose="020B0606030504020204" pitchFamily="34" charset="0"/>
                <a:ea typeface="Open Sans" panose="020B0606030504020204" pitchFamily="34" charset="0"/>
                <a:cs typeface="Open Sans" panose="020B0606030504020204" pitchFamily="34" charset="0"/>
              </a:rPr>
              <a:t>and </a:t>
            </a:r>
            <a:r>
              <a:rPr lang="en-US" sz="2400" i="1" dirty="0">
                <a:latin typeface="Open Sans" panose="020B0606030504020204" pitchFamily="34" charset="0"/>
                <a:ea typeface="Open Sans" panose="020B0606030504020204" pitchFamily="34" charset="0"/>
                <a:cs typeface="Open Sans" panose="020B0606030504020204" pitchFamily="34" charset="0"/>
              </a:rPr>
              <a:t>2019/20 Young Player of the Year </a:t>
            </a:r>
            <a:r>
              <a:rPr lang="en-US" sz="2400" b="1" dirty="0">
                <a:latin typeface="Open Sans" panose="020B0606030504020204" pitchFamily="34" charset="0"/>
                <a:ea typeface="Open Sans" panose="020B0606030504020204" pitchFamily="34" charset="0"/>
                <a:cs typeface="Open Sans" panose="020B0606030504020204" pitchFamily="34" charset="0"/>
              </a:rPr>
              <a:t>Alexander-Arnold</a:t>
            </a:r>
            <a:r>
              <a:rPr lang="en-US" sz="2400" dirty="0">
                <a:latin typeface="Open Sans" panose="020B0606030504020204" pitchFamily="34" charset="0"/>
                <a:ea typeface="Open Sans" panose="020B0606030504020204" pitchFamily="34" charset="0"/>
                <a:cs typeface="Open Sans" panose="020B0606030504020204" pitchFamily="34" charset="0"/>
              </a:rPr>
              <a:t> perennial generators of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Alexander-Arnold generates threat in wide areas, whereas de Bruyne operates centrally.</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Both exceptional at crossing and passing. De Bruyne the superior dribbler and finisher. Alexander-Arnold the superior defender.</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1287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486578" cy="923330"/>
          </a:xfrm>
          <a:prstGeom prst="rect">
            <a:avLst/>
          </a:prstGeom>
          <a:noFill/>
        </p:spPr>
        <p:txBody>
          <a:bodyPr wrap="none" rtlCol="0">
            <a:spAutoFit/>
          </a:bodyPr>
          <a:lstStyle/>
          <a:p>
            <a:r>
              <a:rPr lang="en-US" sz="5400" b="1" dirty="0">
                <a:solidFill>
                  <a:schemeClr val="bg1"/>
                </a:solidFill>
                <a:latin typeface="Alegreya Sans" pitchFamily="2" charset="0"/>
              </a:rPr>
              <a:t>Delta xT</a:t>
            </a:r>
          </a:p>
        </p:txBody>
      </p:sp>
      <p:pic>
        <p:nvPicPr>
          <p:cNvPr id="4" name="Picture 3" descr="A picture containing timeline&#10;&#10;Description automatically generated">
            <a:extLst>
              <a:ext uri="{FF2B5EF4-FFF2-40B4-BE49-F238E27FC236}">
                <a16:creationId xmlns:a16="http://schemas.microsoft.com/office/drawing/2014/main" id="{74AC7DD4-7E9C-A94E-9778-F5F12F968941}"/>
              </a:ext>
            </a:extLst>
          </p:cNvPr>
          <p:cNvPicPr>
            <a:picLocks noChangeAspect="1"/>
          </p:cNvPicPr>
          <p:nvPr/>
        </p:nvPicPr>
        <p:blipFill rotWithShape="1">
          <a:blip r:embed="rId4"/>
          <a:srcRect t="6638" r="16198"/>
          <a:stretch/>
        </p:blipFill>
        <p:spPr>
          <a:xfrm>
            <a:off x="6730808" y="2578979"/>
            <a:ext cx="2653537" cy="1662894"/>
          </a:xfrm>
          <a:prstGeom prst="rect">
            <a:avLst/>
          </a:prstGeom>
        </p:spPr>
      </p:pic>
      <p:pic>
        <p:nvPicPr>
          <p:cNvPr id="6" name="Picture 5" descr="A picture containing timeline&#10;&#10;Description automatically generated">
            <a:extLst>
              <a:ext uri="{FF2B5EF4-FFF2-40B4-BE49-F238E27FC236}">
                <a16:creationId xmlns:a16="http://schemas.microsoft.com/office/drawing/2014/main" id="{A9AE4608-A214-A648-9537-1AFF0EE60554}"/>
              </a:ext>
            </a:extLst>
          </p:cNvPr>
          <p:cNvPicPr>
            <a:picLocks noChangeAspect="1"/>
          </p:cNvPicPr>
          <p:nvPr/>
        </p:nvPicPr>
        <p:blipFill rotWithShape="1">
          <a:blip r:embed="rId5"/>
          <a:srcRect t="6638" r="16198"/>
          <a:stretch/>
        </p:blipFill>
        <p:spPr>
          <a:xfrm>
            <a:off x="9159814" y="2578979"/>
            <a:ext cx="2653535" cy="1662894"/>
          </a:xfrm>
          <a:prstGeom prst="rect">
            <a:avLst/>
          </a:prstGeom>
        </p:spPr>
      </p:pic>
      <p:pic>
        <p:nvPicPr>
          <p:cNvPr id="8" name="Picture 7" descr="A picture containing timeline&#10;&#10;Description automatically generated">
            <a:extLst>
              <a:ext uri="{FF2B5EF4-FFF2-40B4-BE49-F238E27FC236}">
                <a16:creationId xmlns:a16="http://schemas.microsoft.com/office/drawing/2014/main" id="{4E243999-CDBC-F242-B9CE-B030ECE2570C}"/>
              </a:ext>
            </a:extLst>
          </p:cNvPr>
          <p:cNvPicPr>
            <a:picLocks noChangeAspect="1"/>
          </p:cNvPicPr>
          <p:nvPr/>
        </p:nvPicPr>
        <p:blipFill rotWithShape="1">
          <a:blip r:embed="rId6"/>
          <a:srcRect t="6638" r="16198"/>
          <a:stretch/>
        </p:blipFill>
        <p:spPr>
          <a:xfrm>
            <a:off x="6730807" y="4179005"/>
            <a:ext cx="2653537" cy="1662894"/>
          </a:xfrm>
          <a:prstGeom prst="rect">
            <a:avLst/>
          </a:prstGeom>
        </p:spPr>
      </p:pic>
      <p:pic>
        <p:nvPicPr>
          <p:cNvPr id="10" name="Picture 9" descr="Timeline&#10;&#10;Description automatically generated with medium confidence">
            <a:extLst>
              <a:ext uri="{FF2B5EF4-FFF2-40B4-BE49-F238E27FC236}">
                <a16:creationId xmlns:a16="http://schemas.microsoft.com/office/drawing/2014/main" id="{CD3953D7-FA65-944E-937C-07A5CAC2F9F7}"/>
              </a:ext>
            </a:extLst>
          </p:cNvPr>
          <p:cNvPicPr>
            <a:picLocks noChangeAspect="1"/>
          </p:cNvPicPr>
          <p:nvPr/>
        </p:nvPicPr>
        <p:blipFill rotWithShape="1">
          <a:blip r:embed="rId7"/>
          <a:srcRect t="6638" r="16198"/>
          <a:stretch/>
        </p:blipFill>
        <p:spPr>
          <a:xfrm>
            <a:off x="9159814" y="4179005"/>
            <a:ext cx="2653535" cy="1662894"/>
          </a:xfrm>
          <a:prstGeom prst="rect">
            <a:avLst/>
          </a:prstGeom>
        </p:spPr>
      </p:pic>
      <p:pic>
        <p:nvPicPr>
          <p:cNvPr id="16" name="Picture 15" descr="A picture containing timeline&#10;&#10;Description automatically generated">
            <a:extLst>
              <a:ext uri="{FF2B5EF4-FFF2-40B4-BE49-F238E27FC236}">
                <a16:creationId xmlns:a16="http://schemas.microsoft.com/office/drawing/2014/main" id="{B117C5F4-4131-6A4A-96D3-978DB6CB4B28}"/>
              </a:ext>
            </a:extLst>
          </p:cNvPr>
          <p:cNvPicPr>
            <a:picLocks noChangeAspect="1"/>
          </p:cNvPicPr>
          <p:nvPr/>
        </p:nvPicPr>
        <p:blipFill rotWithShape="1">
          <a:blip r:embed="rId5"/>
          <a:srcRect l="80235" t="295" r="6936"/>
          <a:stretch/>
        </p:blipFill>
        <p:spPr>
          <a:xfrm>
            <a:off x="11451203" y="2488575"/>
            <a:ext cx="755501" cy="3302625"/>
          </a:xfrm>
          <a:prstGeom prst="rect">
            <a:avLst/>
          </a:prstGeom>
        </p:spPr>
      </p:pic>
      <p:sp>
        <p:nvSpPr>
          <p:cNvPr id="17" name="TextBox 16">
            <a:extLst>
              <a:ext uri="{FF2B5EF4-FFF2-40B4-BE49-F238E27FC236}">
                <a16:creationId xmlns:a16="http://schemas.microsoft.com/office/drawing/2014/main" id="{20F5FED7-46AF-8F44-BFE6-CBF4365E8522}"/>
              </a:ext>
            </a:extLst>
          </p:cNvPr>
          <p:cNvSpPr txBox="1"/>
          <p:nvPr/>
        </p:nvSpPr>
        <p:spPr>
          <a:xfrm>
            <a:off x="73460" y="2009180"/>
            <a:ext cx="6765273" cy="4339650"/>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Legendary AC Milan defender Maldini said:</a:t>
            </a:r>
          </a:p>
          <a:p>
            <a:r>
              <a:rPr lang="en-US" sz="2400" i="1" dirty="0">
                <a:latin typeface="Open Sans" panose="020B0606030504020204" pitchFamily="34" charset="0"/>
                <a:ea typeface="Open Sans" panose="020B0606030504020204" pitchFamily="34" charset="0"/>
                <a:cs typeface="Open Sans" panose="020B0606030504020204" pitchFamily="34" charset="0"/>
              </a:rPr>
              <a:t>“If I have to make a tackle, I’ve already made a mistake”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On-the-ball events data are blind to off-the-ball context.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Indirectly quantify team defensive strengths and weaknesses via </a:t>
            </a:r>
            <a:r>
              <a:rPr lang="en-US" sz="2400" i="1" dirty="0">
                <a:latin typeface="Open Sans" panose="020B0606030504020204" pitchFamily="34" charset="0"/>
                <a:ea typeface="Open Sans" panose="020B0606030504020204" pitchFamily="34" charset="0"/>
                <a:cs typeface="Open Sans" panose="020B0606030504020204" pitchFamily="34" charset="0"/>
              </a:rPr>
              <a:t>Delta xT</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Mean opponent threat per zone Vs. Man United;</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Mean opponent threat per zone excl. Man United;</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Mean threat deltas over all 19 opponents in EPL.</a:t>
            </a:r>
          </a:p>
        </p:txBody>
      </p:sp>
      <p:sp>
        <p:nvSpPr>
          <p:cNvPr id="18" name="TextBox 17">
            <a:extLst>
              <a:ext uri="{FF2B5EF4-FFF2-40B4-BE49-F238E27FC236}">
                <a16:creationId xmlns:a16="http://schemas.microsoft.com/office/drawing/2014/main" id="{9AB260CF-A106-F949-BF8C-B287EC784114}"/>
              </a:ext>
            </a:extLst>
          </p:cNvPr>
          <p:cNvSpPr txBox="1"/>
          <p:nvPr/>
        </p:nvSpPr>
        <p:spPr>
          <a:xfrm>
            <a:off x="7365719" y="2048627"/>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19" name="TextBox 18">
            <a:extLst>
              <a:ext uri="{FF2B5EF4-FFF2-40B4-BE49-F238E27FC236}">
                <a16:creationId xmlns:a16="http://schemas.microsoft.com/office/drawing/2014/main" id="{6FC66DCB-E5E5-904C-BB3B-FF60424D9522}"/>
              </a:ext>
            </a:extLst>
          </p:cNvPr>
          <p:cNvSpPr txBox="1"/>
          <p:nvPr/>
        </p:nvSpPr>
        <p:spPr>
          <a:xfrm>
            <a:off x="9780292" y="2044903"/>
            <a:ext cx="1404552" cy="584775"/>
          </a:xfrm>
          <a:prstGeom prst="rect">
            <a:avLst/>
          </a:prstGeom>
          <a:noFill/>
        </p:spPr>
        <p:txBody>
          <a:bodyPr wrap="none" rtlCol="0">
            <a:spAutoFit/>
          </a:bodyPr>
          <a:lstStyle/>
          <a:p>
            <a:r>
              <a:rPr lang="en-US" sz="3200" b="1" dirty="0">
                <a:latin typeface="Alegreya Sans" pitchFamily="2" charset="0"/>
              </a:rPr>
              <a:t>2018/19</a:t>
            </a:r>
          </a:p>
        </p:txBody>
      </p:sp>
      <p:sp>
        <p:nvSpPr>
          <p:cNvPr id="20" name="TextBox 19">
            <a:extLst>
              <a:ext uri="{FF2B5EF4-FFF2-40B4-BE49-F238E27FC236}">
                <a16:creationId xmlns:a16="http://schemas.microsoft.com/office/drawing/2014/main" id="{A9AC667C-27CD-AF4B-8758-38A5E772D22F}"/>
              </a:ext>
            </a:extLst>
          </p:cNvPr>
          <p:cNvSpPr txBox="1"/>
          <p:nvPr/>
        </p:nvSpPr>
        <p:spPr>
          <a:xfrm>
            <a:off x="9755453" y="5664605"/>
            <a:ext cx="1457450" cy="584775"/>
          </a:xfrm>
          <a:prstGeom prst="rect">
            <a:avLst/>
          </a:prstGeom>
          <a:noFill/>
        </p:spPr>
        <p:txBody>
          <a:bodyPr wrap="none" rtlCol="0">
            <a:spAutoFit/>
          </a:bodyPr>
          <a:lstStyle/>
          <a:p>
            <a:r>
              <a:rPr lang="en-US" sz="3200" b="1" dirty="0">
                <a:latin typeface="Alegreya Sans" pitchFamily="2" charset="0"/>
              </a:rPr>
              <a:t>2020/21</a:t>
            </a:r>
          </a:p>
        </p:txBody>
      </p:sp>
      <p:sp>
        <p:nvSpPr>
          <p:cNvPr id="21" name="TextBox 20">
            <a:extLst>
              <a:ext uri="{FF2B5EF4-FFF2-40B4-BE49-F238E27FC236}">
                <a16:creationId xmlns:a16="http://schemas.microsoft.com/office/drawing/2014/main" id="{76991EB1-BC8B-E046-86E1-44CFDD2B02D0}"/>
              </a:ext>
            </a:extLst>
          </p:cNvPr>
          <p:cNvSpPr txBox="1"/>
          <p:nvPr/>
        </p:nvSpPr>
        <p:spPr>
          <a:xfrm>
            <a:off x="7326445" y="5664605"/>
            <a:ext cx="1462260" cy="584775"/>
          </a:xfrm>
          <a:prstGeom prst="rect">
            <a:avLst/>
          </a:prstGeom>
          <a:noFill/>
        </p:spPr>
        <p:txBody>
          <a:bodyPr wrap="none" rtlCol="0">
            <a:spAutoFit/>
          </a:bodyPr>
          <a:lstStyle/>
          <a:p>
            <a:r>
              <a:rPr lang="en-US" sz="3200" b="1" dirty="0">
                <a:latin typeface="Alegreya Sans" pitchFamily="2" charset="0"/>
              </a:rPr>
              <a:t>2019/20</a:t>
            </a:r>
          </a:p>
        </p:txBody>
      </p:sp>
    </p:spTree>
    <p:extLst>
      <p:ext uri="{BB962C8B-B14F-4D97-AF65-F5344CB8AC3E}">
        <p14:creationId xmlns:p14="http://schemas.microsoft.com/office/powerpoint/2010/main" val="94501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871613" cy="923330"/>
          </a:xfrm>
          <a:prstGeom prst="rect">
            <a:avLst/>
          </a:prstGeom>
          <a:noFill/>
        </p:spPr>
        <p:txBody>
          <a:bodyPr wrap="none" rtlCol="0">
            <a:spAutoFit/>
          </a:bodyPr>
          <a:lstStyle/>
          <a:p>
            <a:r>
              <a:rPr lang="en-US" sz="5400" b="1" dirty="0">
                <a:solidFill>
                  <a:schemeClr val="bg1"/>
                </a:solidFill>
                <a:latin typeface="Alegreya Sans" pitchFamily="2" charset="0"/>
              </a:rPr>
              <a:t>Measuring Maguire &amp; AWB success</a:t>
            </a:r>
          </a:p>
        </p:txBody>
      </p:sp>
      <p:pic>
        <p:nvPicPr>
          <p:cNvPr id="23" name="Picture 22" descr="A picture containing map&#10;&#10;Description automatically generated">
            <a:extLst>
              <a:ext uri="{FF2B5EF4-FFF2-40B4-BE49-F238E27FC236}">
                <a16:creationId xmlns:a16="http://schemas.microsoft.com/office/drawing/2014/main" id="{46690A6A-46C0-2343-AB48-C8861DBEBAE6}"/>
              </a:ext>
            </a:extLst>
          </p:cNvPr>
          <p:cNvPicPr>
            <a:picLocks noChangeAspect="1"/>
          </p:cNvPicPr>
          <p:nvPr/>
        </p:nvPicPr>
        <p:blipFill>
          <a:blip r:embed="rId4"/>
          <a:stretch>
            <a:fillRect/>
          </a:stretch>
        </p:blipFill>
        <p:spPr>
          <a:xfrm>
            <a:off x="3395130" y="1552190"/>
            <a:ext cx="5401739" cy="5401739"/>
          </a:xfrm>
          <a:prstGeom prst="rect">
            <a:avLst/>
          </a:prstGeom>
        </p:spPr>
      </p:pic>
      <p:pic>
        <p:nvPicPr>
          <p:cNvPr id="25" name="Picture 24" descr="A picture containing timeline&#10;&#10;Description automatically generated">
            <a:extLst>
              <a:ext uri="{FF2B5EF4-FFF2-40B4-BE49-F238E27FC236}">
                <a16:creationId xmlns:a16="http://schemas.microsoft.com/office/drawing/2014/main" id="{54FDCC8B-96B3-6441-AC97-DC713BBBE211}"/>
              </a:ext>
            </a:extLst>
          </p:cNvPr>
          <p:cNvPicPr>
            <a:picLocks noChangeAspect="1"/>
          </p:cNvPicPr>
          <p:nvPr/>
        </p:nvPicPr>
        <p:blipFill rotWithShape="1">
          <a:blip r:embed="rId5"/>
          <a:srcRect t="6638" r="16198"/>
          <a:stretch/>
        </p:blipFill>
        <p:spPr>
          <a:xfrm>
            <a:off x="186677" y="2603610"/>
            <a:ext cx="2653537" cy="1662894"/>
          </a:xfrm>
          <a:prstGeom prst="rect">
            <a:avLst/>
          </a:prstGeom>
        </p:spPr>
      </p:pic>
      <p:pic>
        <p:nvPicPr>
          <p:cNvPr id="26" name="Picture 25" descr="A picture containing timeline&#10;&#10;Description automatically generated">
            <a:extLst>
              <a:ext uri="{FF2B5EF4-FFF2-40B4-BE49-F238E27FC236}">
                <a16:creationId xmlns:a16="http://schemas.microsoft.com/office/drawing/2014/main" id="{BA284538-0D23-0545-98EA-6DEFD80F6ACE}"/>
              </a:ext>
            </a:extLst>
          </p:cNvPr>
          <p:cNvPicPr>
            <a:picLocks noChangeAspect="1"/>
          </p:cNvPicPr>
          <p:nvPr/>
        </p:nvPicPr>
        <p:blipFill rotWithShape="1">
          <a:blip r:embed="rId6"/>
          <a:srcRect t="6638" r="16198"/>
          <a:stretch/>
        </p:blipFill>
        <p:spPr>
          <a:xfrm>
            <a:off x="186678" y="4296380"/>
            <a:ext cx="2653535" cy="1662894"/>
          </a:xfrm>
          <a:prstGeom prst="rect">
            <a:avLst/>
          </a:prstGeom>
        </p:spPr>
      </p:pic>
      <p:sp>
        <p:nvSpPr>
          <p:cNvPr id="29" name="TextBox 28">
            <a:extLst>
              <a:ext uri="{FF2B5EF4-FFF2-40B4-BE49-F238E27FC236}">
                <a16:creationId xmlns:a16="http://schemas.microsoft.com/office/drawing/2014/main" id="{F7A4A78C-17FD-3243-ACA3-C1BDB96C93F5}"/>
              </a:ext>
            </a:extLst>
          </p:cNvPr>
          <p:cNvSpPr txBox="1"/>
          <p:nvPr/>
        </p:nvSpPr>
        <p:spPr>
          <a:xfrm>
            <a:off x="821589" y="2090434"/>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30" name="TextBox 29">
            <a:extLst>
              <a:ext uri="{FF2B5EF4-FFF2-40B4-BE49-F238E27FC236}">
                <a16:creationId xmlns:a16="http://schemas.microsoft.com/office/drawing/2014/main" id="{D7C4147E-EEB6-7240-8453-2FF08ABCFECC}"/>
              </a:ext>
            </a:extLst>
          </p:cNvPr>
          <p:cNvSpPr txBox="1"/>
          <p:nvPr/>
        </p:nvSpPr>
        <p:spPr>
          <a:xfrm>
            <a:off x="658537" y="5771578"/>
            <a:ext cx="1404552" cy="584775"/>
          </a:xfrm>
          <a:prstGeom prst="rect">
            <a:avLst/>
          </a:prstGeom>
          <a:noFill/>
        </p:spPr>
        <p:txBody>
          <a:bodyPr wrap="none" rtlCol="0">
            <a:spAutoFit/>
          </a:bodyPr>
          <a:lstStyle/>
          <a:p>
            <a:r>
              <a:rPr lang="en-US" sz="3200" b="1" dirty="0">
                <a:latin typeface="Alegreya Sans" pitchFamily="2" charset="0"/>
              </a:rPr>
              <a:t>2018/19</a:t>
            </a:r>
          </a:p>
        </p:txBody>
      </p:sp>
    </p:spTree>
    <p:extLst>
      <p:ext uri="{BB962C8B-B14F-4D97-AF65-F5344CB8AC3E}">
        <p14:creationId xmlns:p14="http://schemas.microsoft.com/office/powerpoint/2010/main" val="2960733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871613" cy="923330"/>
          </a:xfrm>
          <a:prstGeom prst="rect">
            <a:avLst/>
          </a:prstGeom>
          <a:noFill/>
        </p:spPr>
        <p:txBody>
          <a:bodyPr wrap="none" rtlCol="0">
            <a:spAutoFit/>
          </a:bodyPr>
          <a:lstStyle/>
          <a:p>
            <a:r>
              <a:rPr lang="en-US" sz="5400" b="1" dirty="0">
                <a:solidFill>
                  <a:schemeClr val="bg1"/>
                </a:solidFill>
                <a:latin typeface="Alegreya Sans" pitchFamily="2" charset="0"/>
              </a:rPr>
              <a:t>Measuring Maguire &amp; AWB success</a:t>
            </a:r>
          </a:p>
        </p:txBody>
      </p:sp>
      <p:pic>
        <p:nvPicPr>
          <p:cNvPr id="23" name="Picture 22" descr="A picture containing map&#10;&#10;Description automatically generated">
            <a:extLst>
              <a:ext uri="{FF2B5EF4-FFF2-40B4-BE49-F238E27FC236}">
                <a16:creationId xmlns:a16="http://schemas.microsoft.com/office/drawing/2014/main" id="{46690A6A-46C0-2343-AB48-C8861DBEBAE6}"/>
              </a:ext>
            </a:extLst>
          </p:cNvPr>
          <p:cNvPicPr>
            <a:picLocks noChangeAspect="1"/>
          </p:cNvPicPr>
          <p:nvPr/>
        </p:nvPicPr>
        <p:blipFill>
          <a:blip r:embed="rId4"/>
          <a:stretch>
            <a:fillRect/>
          </a:stretch>
        </p:blipFill>
        <p:spPr>
          <a:xfrm>
            <a:off x="3395130" y="1552190"/>
            <a:ext cx="5401739" cy="5401739"/>
          </a:xfrm>
          <a:prstGeom prst="rect">
            <a:avLst/>
          </a:prstGeom>
        </p:spPr>
      </p:pic>
      <p:pic>
        <p:nvPicPr>
          <p:cNvPr id="25" name="Picture 24" descr="A picture containing timeline&#10;&#10;Description automatically generated">
            <a:extLst>
              <a:ext uri="{FF2B5EF4-FFF2-40B4-BE49-F238E27FC236}">
                <a16:creationId xmlns:a16="http://schemas.microsoft.com/office/drawing/2014/main" id="{54FDCC8B-96B3-6441-AC97-DC713BBBE211}"/>
              </a:ext>
            </a:extLst>
          </p:cNvPr>
          <p:cNvPicPr>
            <a:picLocks noChangeAspect="1"/>
          </p:cNvPicPr>
          <p:nvPr/>
        </p:nvPicPr>
        <p:blipFill rotWithShape="1">
          <a:blip r:embed="rId5"/>
          <a:srcRect t="6638" r="16198"/>
          <a:stretch/>
        </p:blipFill>
        <p:spPr>
          <a:xfrm>
            <a:off x="186677" y="2603610"/>
            <a:ext cx="2653537" cy="1662894"/>
          </a:xfrm>
          <a:prstGeom prst="rect">
            <a:avLst/>
          </a:prstGeom>
        </p:spPr>
      </p:pic>
      <p:pic>
        <p:nvPicPr>
          <p:cNvPr id="26" name="Picture 25" descr="A picture containing timeline&#10;&#10;Description automatically generated">
            <a:extLst>
              <a:ext uri="{FF2B5EF4-FFF2-40B4-BE49-F238E27FC236}">
                <a16:creationId xmlns:a16="http://schemas.microsoft.com/office/drawing/2014/main" id="{BA284538-0D23-0545-98EA-6DEFD80F6ACE}"/>
              </a:ext>
            </a:extLst>
          </p:cNvPr>
          <p:cNvPicPr>
            <a:picLocks noChangeAspect="1"/>
          </p:cNvPicPr>
          <p:nvPr/>
        </p:nvPicPr>
        <p:blipFill rotWithShape="1">
          <a:blip r:embed="rId6"/>
          <a:srcRect t="6638" r="16198"/>
          <a:stretch/>
        </p:blipFill>
        <p:spPr>
          <a:xfrm>
            <a:off x="186678" y="4296380"/>
            <a:ext cx="2653535" cy="1662894"/>
          </a:xfrm>
          <a:prstGeom prst="rect">
            <a:avLst/>
          </a:prstGeom>
        </p:spPr>
      </p:pic>
      <p:pic>
        <p:nvPicPr>
          <p:cNvPr id="27" name="Picture 26" descr="A picture containing timeline&#10;&#10;Description automatically generated">
            <a:extLst>
              <a:ext uri="{FF2B5EF4-FFF2-40B4-BE49-F238E27FC236}">
                <a16:creationId xmlns:a16="http://schemas.microsoft.com/office/drawing/2014/main" id="{25EE96AF-5148-A546-8DDD-1164BB5FBCBA}"/>
              </a:ext>
            </a:extLst>
          </p:cNvPr>
          <p:cNvPicPr>
            <a:picLocks noChangeAspect="1"/>
          </p:cNvPicPr>
          <p:nvPr/>
        </p:nvPicPr>
        <p:blipFill rotWithShape="1">
          <a:blip r:embed="rId7"/>
          <a:srcRect t="6638" r="16198"/>
          <a:stretch/>
        </p:blipFill>
        <p:spPr>
          <a:xfrm>
            <a:off x="9351785" y="2597553"/>
            <a:ext cx="2653537" cy="1662894"/>
          </a:xfrm>
          <a:prstGeom prst="rect">
            <a:avLst/>
          </a:prstGeom>
        </p:spPr>
      </p:pic>
      <p:pic>
        <p:nvPicPr>
          <p:cNvPr id="28" name="Picture 27" descr="Timeline&#10;&#10;Description automatically generated with medium confidence">
            <a:extLst>
              <a:ext uri="{FF2B5EF4-FFF2-40B4-BE49-F238E27FC236}">
                <a16:creationId xmlns:a16="http://schemas.microsoft.com/office/drawing/2014/main" id="{D4CC7DDC-F410-C04B-B2BF-F3C696FBE73F}"/>
              </a:ext>
            </a:extLst>
          </p:cNvPr>
          <p:cNvPicPr>
            <a:picLocks noChangeAspect="1"/>
          </p:cNvPicPr>
          <p:nvPr/>
        </p:nvPicPr>
        <p:blipFill rotWithShape="1">
          <a:blip r:embed="rId8"/>
          <a:srcRect t="6638" r="16198"/>
          <a:stretch/>
        </p:blipFill>
        <p:spPr>
          <a:xfrm>
            <a:off x="9351787" y="4332046"/>
            <a:ext cx="2653535" cy="1662894"/>
          </a:xfrm>
          <a:prstGeom prst="rect">
            <a:avLst/>
          </a:prstGeom>
        </p:spPr>
      </p:pic>
      <p:sp>
        <p:nvSpPr>
          <p:cNvPr id="29" name="TextBox 28">
            <a:extLst>
              <a:ext uri="{FF2B5EF4-FFF2-40B4-BE49-F238E27FC236}">
                <a16:creationId xmlns:a16="http://schemas.microsoft.com/office/drawing/2014/main" id="{F7A4A78C-17FD-3243-ACA3-C1BDB96C93F5}"/>
              </a:ext>
            </a:extLst>
          </p:cNvPr>
          <p:cNvSpPr txBox="1"/>
          <p:nvPr/>
        </p:nvSpPr>
        <p:spPr>
          <a:xfrm>
            <a:off x="821589" y="2090434"/>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30" name="TextBox 29">
            <a:extLst>
              <a:ext uri="{FF2B5EF4-FFF2-40B4-BE49-F238E27FC236}">
                <a16:creationId xmlns:a16="http://schemas.microsoft.com/office/drawing/2014/main" id="{D7C4147E-EEB6-7240-8453-2FF08ABCFECC}"/>
              </a:ext>
            </a:extLst>
          </p:cNvPr>
          <p:cNvSpPr txBox="1"/>
          <p:nvPr/>
        </p:nvSpPr>
        <p:spPr>
          <a:xfrm>
            <a:off x="658537" y="5771578"/>
            <a:ext cx="1404552" cy="584775"/>
          </a:xfrm>
          <a:prstGeom prst="rect">
            <a:avLst/>
          </a:prstGeom>
          <a:noFill/>
        </p:spPr>
        <p:txBody>
          <a:bodyPr wrap="none" rtlCol="0">
            <a:spAutoFit/>
          </a:bodyPr>
          <a:lstStyle/>
          <a:p>
            <a:r>
              <a:rPr lang="en-US" sz="3200" b="1" dirty="0">
                <a:latin typeface="Alegreya Sans" pitchFamily="2" charset="0"/>
              </a:rPr>
              <a:t>2018/19</a:t>
            </a:r>
          </a:p>
        </p:txBody>
      </p:sp>
      <p:sp>
        <p:nvSpPr>
          <p:cNvPr id="31" name="TextBox 30">
            <a:extLst>
              <a:ext uri="{FF2B5EF4-FFF2-40B4-BE49-F238E27FC236}">
                <a16:creationId xmlns:a16="http://schemas.microsoft.com/office/drawing/2014/main" id="{F7BB5974-D114-7A42-85A3-C1141E9D8C33}"/>
              </a:ext>
            </a:extLst>
          </p:cNvPr>
          <p:cNvSpPr txBox="1"/>
          <p:nvPr/>
        </p:nvSpPr>
        <p:spPr>
          <a:xfrm>
            <a:off x="9856692" y="5771578"/>
            <a:ext cx="1457450" cy="584775"/>
          </a:xfrm>
          <a:prstGeom prst="rect">
            <a:avLst/>
          </a:prstGeom>
          <a:noFill/>
        </p:spPr>
        <p:txBody>
          <a:bodyPr wrap="none" rtlCol="0">
            <a:spAutoFit/>
          </a:bodyPr>
          <a:lstStyle/>
          <a:p>
            <a:r>
              <a:rPr lang="en-US" sz="3200" b="1" dirty="0">
                <a:latin typeface="Alegreya Sans" pitchFamily="2" charset="0"/>
              </a:rPr>
              <a:t>2020/21</a:t>
            </a:r>
          </a:p>
        </p:txBody>
      </p:sp>
      <p:sp>
        <p:nvSpPr>
          <p:cNvPr id="32" name="TextBox 31">
            <a:extLst>
              <a:ext uri="{FF2B5EF4-FFF2-40B4-BE49-F238E27FC236}">
                <a16:creationId xmlns:a16="http://schemas.microsoft.com/office/drawing/2014/main" id="{4447F927-8202-4A4B-B9AC-AF2962AAD9B7}"/>
              </a:ext>
            </a:extLst>
          </p:cNvPr>
          <p:cNvSpPr txBox="1"/>
          <p:nvPr/>
        </p:nvSpPr>
        <p:spPr>
          <a:xfrm>
            <a:off x="9947423" y="2084377"/>
            <a:ext cx="1462260" cy="584775"/>
          </a:xfrm>
          <a:prstGeom prst="rect">
            <a:avLst/>
          </a:prstGeom>
          <a:noFill/>
        </p:spPr>
        <p:txBody>
          <a:bodyPr wrap="none" rtlCol="0">
            <a:spAutoFit/>
          </a:bodyPr>
          <a:lstStyle/>
          <a:p>
            <a:r>
              <a:rPr lang="en-US" sz="3200" b="1" dirty="0">
                <a:latin typeface="Alegreya Sans" pitchFamily="2" charset="0"/>
              </a:rPr>
              <a:t>2019/20</a:t>
            </a:r>
          </a:p>
        </p:txBody>
      </p:sp>
    </p:spTree>
    <p:extLst>
      <p:ext uri="{BB962C8B-B14F-4D97-AF65-F5344CB8AC3E}">
        <p14:creationId xmlns:p14="http://schemas.microsoft.com/office/powerpoint/2010/main" val="846315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55ED80-94A9-AD41-97A2-E3B189C653C0}"/>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FA325AB-2757-ED41-B433-01997C5D13EA}"/>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C787D3F2-8B9B-3F4F-AF1E-BB9D20145518}"/>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893741" cy="923330"/>
          </a:xfrm>
          <a:prstGeom prst="rect">
            <a:avLst/>
          </a:prstGeom>
          <a:noFill/>
        </p:spPr>
        <p:txBody>
          <a:bodyPr wrap="none" rtlCol="0">
            <a:spAutoFit/>
          </a:bodyPr>
          <a:lstStyle/>
          <a:p>
            <a:r>
              <a:rPr lang="en-US" sz="5400" b="1" dirty="0">
                <a:solidFill>
                  <a:schemeClr val="bg1"/>
                </a:solidFill>
                <a:latin typeface="Alegreya Sans" pitchFamily="2" charset="0"/>
              </a:rPr>
              <a:t>Summary</a:t>
            </a:r>
          </a:p>
        </p:txBody>
      </p:sp>
      <p:sp>
        <p:nvSpPr>
          <p:cNvPr id="8" name="TextBox 7">
            <a:extLst>
              <a:ext uri="{FF2B5EF4-FFF2-40B4-BE49-F238E27FC236}">
                <a16:creationId xmlns:a16="http://schemas.microsoft.com/office/drawing/2014/main" id="{C39517FE-9FC7-1645-AAA3-4576B1E161FD}"/>
              </a:ext>
            </a:extLst>
          </p:cNvPr>
          <p:cNvSpPr txBox="1"/>
          <p:nvPr/>
        </p:nvSpPr>
        <p:spPr>
          <a:xfrm>
            <a:off x="399427" y="2171283"/>
            <a:ext cx="11393146" cy="3785652"/>
          </a:xfrm>
          <a:prstGeom prst="rect">
            <a:avLst/>
          </a:prstGeom>
          <a:noFill/>
        </p:spPr>
        <p:txBody>
          <a:bodyPr wrap="squar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Opta’s data found to be more accurate, complete, spatially precise, and significantly more straightforward to work with than Wyscout data</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Introduced framework to value individual player actions called              Bayesian Expected Threat</a:t>
            </a:r>
          </a:p>
          <a:p>
            <a:pPr algn="ctr"/>
            <a:br>
              <a:rPr lang="en-US" sz="2400" dirty="0">
                <a:latin typeface="Open Sans" panose="020B0606030504020204" pitchFamily="34" charset="0"/>
                <a:ea typeface="Open Sans" panose="020B0606030504020204" pitchFamily="34" charset="0"/>
                <a:cs typeface="Open Sans" panose="020B0606030504020204" pitchFamily="34" charset="0"/>
              </a:rPr>
            </a:br>
            <a:r>
              <a:rPr lang="en-US" sz="2400" dirty="0">
                <a:latin typeface="Open Sans" panose="020B0606030504020204" pitchFamily="34" charset="0"/>
                <a:ea typeface="Open Sans" panose="020B0606030504020204" pitchFamily="34" charset="0"/>
                <a:cs typeface="Open Sans" panose="020B0606030504020204" pitchFamily="34" charset="0"/>
              </a:rPr>
              <a:t>Open-sourced software to keep value surfaces up-to-date as football evolves, integrate any data source, and encode domain expertise</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Showcased practical applications for recruitment and matchday use cases</a:t>
            </a:r>
          </a:p>
        </p:txBody>
      </p:sp>
    </p:spTree>
    <p:extLst>
      <p:ext uri="{BB962C8B-B14F-4D97-AF65-F5344CB8AC3E}">
        <p14:creationId xmlns:p14="http://schemas.microsoft.com/office/powerpoint/2010/main" val="4246992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55ED80-94A9-AD41-97A2-E3B189C653C0}"/>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FA325AB-2757-ED41-B433-01997C5D13EA}"/>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C787D3F2-8B9B-3F4F-AF1E-BB9D20145518}"/>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3539752" cy="923330"/>
          </a:xfrm>
          <a:prstGeom prst="rect">
            <a:avLst/>
          </a:prstGeom>
          <a:noFill/>
        </p:spPr>
        <p:txBody>
          <a:bodyPr wrap="none" rtlCol="0">
            <a:spAutoFit/>
          </a:bodyPr>
          <a:lstStyle/>
          <a:p>
            <a:r>
              <a:rPr lang="en-US" sz="5400" b="1" dirty="0">
                <a:solidFill>
                  <a:schemeClr val="bg1"/>
                </a:solidFill>
                <a:latin typeface="Alegreya Sans" pitchFamily="2" charset="0"/>
              </a:rPr>
              <a:t>Future work</a:t>
            </a:r>
          </a:p>
        </p:txBody>
      </p:sp>
      <p:sp>
        <p:nvSpPr>
          <p:cNvPr id="8" name="TextBox 7">
            <a:extLst>
              <a:ext uri="{FF2B5EF4-FFF2-40B4-BE49-F238E27FC236}">
                <a16:creationId xmlns:a16="http://schemas.microsoft.com/office/drawing/2014/main" id="{C39517FE-9FC7-1645-AAA3-4576B1E161FD}"/>
              </a:ext>
            </a:extLst>
          </p:cNvPr>
          <p:cNvSpPr txBox="1"/>
          <p:nvPr/>
        </p:nvSpPr>
        <p:spPr>
          <a:xfrm>
            <a:off x="399427" y="2788920"/>
            <a:ext cx="11393146" cy="2677656"/>
          </a:xfrm>
          <a:prstGeom prst="rect">
            <a:avLst/>
          </a:prstGeom>
          <a:noFill/>
        </p:spPr>
        <p:txBody>
          <a:bodyPr wrap="square" rtlCol="0">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Integrate different </a:t>
            </a:r>
            <a:r>
              <a:rPr lang="en-US" sz="2400" i="1" dirty="0">
                <a:latin typeface="Open Sans" panose="020B0606030504020204" pitchFamily="34" charset="0"/>
                <a:ea typeface="Open Sans" panose="020B0606030504020204" pitchFamily="34" charset="0"/>
                <a:cs typeface="Open Sans" panose="020B0606030504020204" pitchFamily="34" charset="0"/>
              </a:rPr>
              <a:t>types</a:t>
            </a:r>
            <a:r>
              <a:rPr lang="en-US" sz="2400" dirty="0">
                <a:latin typeface="Open Sans" panose="020B0606030504020204" pitchFamily="34" charset="0"/>
                <a:ea typeface="Open Sans" panose="020B0606030504020204" pitchFamily="34" charset="0"/>
                <a:cs typeface="Open Sans" panose="020B0606030504020204" pitchFamily="34" charset="0"/>
              </a:rPr>
              <a:t> of football data – optical tracking data and training performance data – to produce more expansive, position-specific radars</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Expand geographical coverage beyond the English Premier League to realise the ”Moneyball” ambition of the techniques developed </a:t>
            </a:r>
          </a:p>
          <a:p>
            <a:pPr algn="ctr"/>
            <a:endParaRPr lang="en-US" sz="2400" dirty="0">
              <a:latin typeface="Open Sans" panose="020B0606030504020204" pitchFamily="34" charset="0"/>
              <a:ea typeface="Open Sans" panose="020B0606030504020204" pitchFamily="34" charset="0"/>
              <a:cs typeface="Open Sans" panose="020B0606030504020204" pitchFamily="34" charset="0"/>
            </a:endParaRPr>
          </a:p>
          <a:p>
            <a:pPr algn="ctr"/>
            <a:r>
              <a:rPr lang="en-US" sz="2400" dirty="0">
                <a:latin typeface="Open Sans" panose="020B0606030504020204" pitchFamily="34" charset="0"/>
                <a:ea typeface="Open Sans" panose="020B0606030504020204" pitchFamily="34" charset="0"/>
                <a:cs typeface="Open Sans" panose="020B0606030504020204" pitchFamily="34" charset="0"/>
              </a:rPr>
              <a:t>Apply Elo system to determine relative league strength to support expansion</a:t>
            </a:r>
          </a:p>
        </p:txBody>
      </p:sp>
    </p:spTree>
    <p:extLst>
      <p:ext uri="{BB962C8B-B14F-4D97-AF65-F5344CB8AC3E}">
        <p14:creationId xmlns:p14="http://schemas.microsoft.com/office/powerpoint/2010/main" val="1427815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red&#10;&#10;Description automatically generated">
            <a:extLst>
              <a:ext uri="{FF2B5EF4-FFF2-40B4-BE49-F238E27FC236}">
                <a16:creationId xmlns:a16="http://schemas.microsoft.com/office/drawing/2014/main" id="{22C85056-0A2A-9149-A9A8-8A8BAB09DC7D}"/>
              </a:ext>
            </a:extLst>
          </p:cNvPr>
          <p:cNvPicPr>
            <a:picLocks noChangeAspect="1"/>
          </p:cNvPicPr>
          <p:nvPr/>
        </p:nvPicPr>
        <p:blipFill rotWithShape="1">
          <a:blip r:embed="rId2"/>
          <a:srcRect t="5301" b="10445"/>
          <a:stretch/>
        </p:blipFill>
        <p:spPr>
          <a:xfrm>
            <a:off x="20" y="1282"/>
            <a:ext cx="12191980" cy="6856718"/>
          </a:xfrm>
          <a:prstGeom prst="rect">
            <a:avLst/>
          </a:prstGeom>
        </p:spPr>
      </p:pic>
      <p:sp>
        <p:nvSpPr>
          <p:cNvPr id="9" name="TextBox 8">
            <a:extLst>
              <a:ext uri="{FF2B5EF4-FFF2-40B4-BE49-F238E27FC236}">
                <a16:creationId xmlns:a16="http://schemas.microsoft.com/office/drawing/2014/main" id="{686C90B3-1C85-4445-B4E3-2EF2C608D693}"/>
              </a:ext>
            </a:extLst>
          </p:cNvPr>
          <p:cNvSpPr txBox="1"/>
          <p:nvPr/>
        </p:nvSpPr>
        <p:spPr>
          <a:xfrm>
            <a:off x="4657946" y="228707"/>
            <a:ext cx="2876108" cy="923330"/>
          </a:xfrm>
          <a:prstGeom prst="rect">
            <a:avLst/>
          </a:prstGeom>
          <a:noFill/>
        </p:spPr>
        <p:txBody>
          <a:bodyPr wrap="none" rtlCol="0">
            <a:spAutoFit/>
          </a:bodyPr>
          <a:lstStyle/>
          <a:p>
            <a:r>
              <a:rPr lang="en-US" sz="5400" b="1" dirty="0">
                <a:solidFill>
                  <a:schemeClr val="tx1">
                    <a:lumMod val="95000"/>
                    <a:lumOff val="5000"/>
                  </a:schemeClr>
                </a:solidFill>
                <a:latin typeface="Alegreya Sans" pitchFamily="2" charset="0"/>
              </a:rPr>
              <a:t>Appendix</a:t>
            </a:r>
          </a:p>
        </p:txBody>
      </p:sp>
    </p:spTree>
    <p:extLst>
      <p:ext uri="{BB962C8B-B14F-4D97-AF65-F5344CB8AC3E}">
        <p14:creationId xmlns:p14="http://schemas.microsoft.com/office/powerpoint/2010/main" val="2029273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7A87CC-91AF-5540-BEF8-7192C20ECFFB}"/>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1E74ECC-AA20-0B4B-AE73-D37D0FFD2646}"/>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947F4BE2-18DE-1C42-B81F-587B6C7A438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9256060" cy="923330"/>
          </a:xfrm>
          <a:prstGeom prst="rect">
            <a:avLst/>
          </a:prstGeom>
          <a:noFill/>
        </p:spPr>
        <p:txBody>
          <a:bodyPr wrap="none" rtlCol="0">
            <a:spAutoFit/>
          </a:bodyPr>
          <a:lstStyle/>
          <a:p>
            <a:r>
              <a:rPr lang="en-US" sz="5400" b="1" dirty="0">
                <a:solidFill>
                  <a:schemeClr val="bg1"/>
                </a:solidFill>
                <a:latin typeface="Alegreya Sans" pitchFamily="2" charset="0"/>
              </a:rPr>
              <a:t>Competition: on and off the pitch</a:t>
            </a:r>
          </a:p>
        </p:txBody>
      </p:sp>
      <p:sp>
        <p:nvSpPr>
          <p:cNvPr id="7" name="TextBox 6">
            <a:extLst>
              <a:ext uri="{FF2B5EF4-FFF2-40B4-BE49-F238E27FC236}">
                <a16:creationId xmlns:a16="http://schemas.microsoft.com/office/drawing/2014/main" id="{AE9B6FC3-8F8D-AE49-AE82-44A0D3E72DB0}"/>
              </a:ext>
            </a:extLst>
          </p:cNvPr>
          <p:cNvSpPr txBox="1"/>
          <p:nvPr/>
        </p:nvSpPr>
        <p:spPr>
          <a:xfrm>
            <a:off x="686079" y="1774042"/>
            <a:ext cx="8005390" cy="5632311"/>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Since 2014, Barcelona’s net spend of €450m is 3x that of 18/19 Champions League winners Liverpool.</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Hard to find competitive edge in data-driven football recruitment: complex invasion game with game-changing actions happening off the ball.</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Traditionally, only 0.25% of all actions have been used to quantitatively measure output: goals and assists.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We built two complementary models to value offensive actions: every pass, cross, dribble and shot.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descr="A person in a match&#10;&#10;Description automatically generated">
            <a:extLst>
              <a:ext uri="{FF2B5EF4-FFF2-40B4-BE49-F238E27FC236}">
                <a16:creationId xmlns:a16="http://schemas.microsoft.com/office/drawing/2014/main" id="{347C9988-A6C0-5E43-A458-733020661C24}"/>
              </a:ext>
            </a:extLst>
          </p:cNvPr>
          <p:cNvPicPr>
            <a:picLocks noChangeAspect="1"/>
          </p:cNvPicPr>
          <p:nvPr/>
        </p:nvPicPr>
        <p:blipFill rotWithShape="1">
          <a:blip r:embed="rId4"/>
          <a:srcRect l="1317" r="1463" b="34564"/>
          <a:stretch/>
        </p:blipFill>
        <p:spPr>
          <a:xfrm>
            <a:off x="8737599" y="1563961"/>
            <a:ext cx="3403193" cy="1839639"/>
          </a:xfrm>
          <a:prstGeom prst="rect">
            <a:avLst/>
          </a:prstGeom>
          <a:ln>
            <a:solidFill>
              <a:srgbClr val="A7A9AB"/>
            </a:solidFill>
          </a:ln>
        </p:spPr>
      </p:pic>
      <p:pic>
        <p:nvPicPr>
          <p:cNvPr id="8" name="Picture 7" descr="A person using a computer&#10;&#10;Description automatically generated">
            <a:extLst>
              <a:ext uri="{FF2B5EF4-FFF2-40B4-BE49-F238E27FC236}">
                <a16:creationId xmlns:a16="http://schemas.microsoft.com/office/drawing/2014/main" id="{045C3FAF-474F-FE4C-8A8F-01C59C2824F7}"/>
              </a:ext>
            </a:extLst>
          </p:cNvPr>
          <p:cNvPicPr>
            <a:picLocks noChangeAspect="1"/>
          </p:cNvPicPr>
          <p:nvPr/>
        </p:nvPicPr>
        <p:blipFill rotWithShape="1">
          <a:blip r:embed="rId5"/>
          <a:srcRect l="1337" r="-1" b="33704"/>
          <a:stretch/>
        </p:blipFill>
        <p:spPr>
          <a:xfrm>
            <a:off x="8737600" y="3454401"/>
            <a:ext cx="3403192" cy="1839640"/>
          </a:xfrm>
          <a:prstGeom prst="rect">
            <a:avLst/>
          </a:prstGeom>
          <a:ln>
            <a:solidFill>
              <a:srgbClr val="A7A9AB"/>
            </a:solidFill>
          </a:ln>
        </p:spPr>
      </p:pic>
      <p:pic>
        <p:nvPicPr>
          <p:cNvPr id="10" name="Picture 9" descr="Text&#10;&#10;Description automatically generated">
            <a:extLst>
              <a:ext uri="{FF2B5EF4-FFF2-40B4-BE49-F238E27FC236}">
                <a16:creationId xmlns:a16="http://schemas.microsoft.com/office/drawing/2014/main" id="{30571A4A-DC5B-3D4A-A76D-B83A1451F88E}"/>
              </a:ext>
            </a:extLst>
          </p:cNvPr>
          <p:cNvPicPr>
            <a:picLocks noChangeAspect="1"/>
          </p:cNvPicPr>
          <p:nvPr/>
        </p:nvPicPr>
        <p:blipFill rotWithShape="1">
          <a:blip r:embed="rId6"/>
          <a:srcRect l="1319" r="1463"/>
          <a:stretch/>
        </p:blipFill>
        <p:spPr>
          <a:xfrm>
            <a:off x="8737600" y="5344842"/>
            <a:ext cx="3403192" cy="1491911"/>
          </a:xfrm>
          <a:prstGeom prst="rect">
            <a:avLst/>
          </a:prstGeom>
          <a:ln>
            <a:solidFill>
              <a:srgbClr val="A7A9AB"/>
            </a:solidFill>
          </a:ln>
        </p:spPr>
      </p:pic>
    </p:spTree>
    <p:extLst>
      <p:ext uri="{BB962C8B-B14F-4D97-AF65-F5344CB8AC3E}">
        <p14:creationId xmlns:p14="http://schemas.microsoft.com/office/powerpoint/2010/main" val="2010752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3268844" cy="923330"/>
          </a:xfrm>
          <a:prstGeom prst="rect">
            <a:avLst/>
          </a:prstGeom>
          <a:noFill/>
        </p:spPr>
        <p:txBody>
          <a:bodyPr wrap="none" rtlCol="0">
            <a:spAutoFit/>
          </a:bodyPr>
          <a:lstStyle/>
          <a:p>
            <a:r>
              <a:rPr lang="en-US" sz="5400" b="1" dirty="0">
                <a:solidFill>
                  <a:schemeClr val="bg1"/>
                </a:solidFill>
                <a:latin typeface="Alegreya Sans" pitchFamily="2" charset="0"/>
              </a:rPr>
              <a:t>References</a:t>
            </a:r>
          </a:p>
        </p:txBody>
      </p:sp>
      <p:sp>
        <p:nvSpPr>
          <p:cNvPr id="18" name="Rectangle 17">
            <a:extLst>
              <a:ext uri="{FF2B5EF4-FFF2-40B4-BE49-F238E27FC236}">
                <a16:creationId xmlns:a16="http://schemas.microsoft.com/office/drawing/2014/main" id="{7981D9DA-862B-7E46-AE8F-BFB10893F8AD}"/>
              </a:ext>
            </a:extLst>
          </p:cNvPr>
          <p:cNvSpPr/>
          <p:nvPr/>
        </p:nvSpPr>
        <p:spPr>
          <a:xfrm>
            <a:off x="1320108" y="1627739"/>
            <a:ext cx="1613364" cy="566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9DEC36-5B16-BE45-930B-B5920D95A32D}"/>
              </a:ext>
            </a:extLst>
          </p:cNvPr>
          <p:cNvSpPr txBox="1"/>
          <p:nvPr/>
        </p:nvSpPr>
        <p:spPr>
          <a:xfrm>
            <a:off x="356894" y="1774042"/>
            <a:ext cx="11640034" cy="4770537"/>
          </a:xfrm>
          <a:prstGeom prst="rect">
            <a:avLst/>
          </a:prstGeom>
          <a:noFill/>
        </p:spPr>
        <p:txBody>
          <a:bodyPr wrap="squar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H. </a:t>
            </a:r>
            <a:r>
              <a:rPr lang="en-US" sz="1600" b="1" dirty="0" err="1">
                <a:latin typeface="Open Sans" panose="020B0606030504020204" pitchFamily="34" charset="0"/>
                <a:ea typeface="Open Sans" panose="020B0606030504020204" pitchFamily="34" charset="0"/>
                <a:cs typeface="Open Sans" panose="020B0606030504020204" pitchFamily="34" charset="0"/>
              </a:rPr>
              <a:t>Eggels</a:t>
            </a:r>
            <a:r>
              <a:rPr lang="en-US" sz="1600" b="1" dirty="0">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rPr>
              <a:t>Expected goals in soccer: Explaining match results using </a:t>
            </a:r>
            <a:r>
              <a:rPr lang="en-US" sz="1600" dirty="0" err="1">
                <a:latin typeface="Open Sans" panose="020B0606030504020204" pitchFamily="34" charset="0"/>
                <a:ea typeface="Open Sans" panose="020B0606030504020204" pitchFamily="34" charset="0"/>
                <a:cs typeface="Open Sans" panose="020B0606030504020204" pitchFamily="34" charset="0"/>
              </a:rPr>
              <a:t>preductive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analystics</a:t>
            </a:r>
            <a:r>
              <a:rPr lang="en-US" sz="1600" dirty="0">
                <a:latin typeface="Open Sans" panose="020B0606030504020204" pitchFamily="34" charset="0"/>
                <a:ea typeface="Open Sans" panose="020B0606030504020204" pitchFamily="34" charset="0"/>
                <a:cs typeface="Open Sans" panose="020B0606030504020204" pitchFamily="34" charset="0"/>
              </a:rPr>
              <a:t>. 2016.</a:t>
            </a:r>
          </a:p>
          <a:p>
            <a:endParaRPr lang="en-US" sz="1600" b="1"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1600" b="1" dirty="0">
                <a:latin typeface="Open Sans" panose="020B0606030504020204" pitchFamily="34" charset="0"/>
                <a:ea typeface="Open Sans" panose="020B0606030504020204" pitchFamily="34" charset="0"/>
                <a:cs typeface="Open Sans" panose="020B0606030504020204" pitchFamily="34" charset="0"/>
              </a:rPr>
              <a:t>R. </a:t>
            </a:r>
            <a:r>
              <a:rPr lang="en-US" sz="1600" b="1" dirty="0" err="1">
                <a:latin typeface="Open Sans" panose="020B0606030504020204" pitchFamily="34" charset="0"/>
                <a:ea typeface="Open Sans" panose="020B0606030504020204" pitchFamily="34" charset="0"/>
                <a:cs typeface="Open Sans" panose="020B0606030504020204" pitchFamily="34" charset="0"/>
              </a:rPr>
              <a:t>Noordman</a:t>
            </a:r>
            <a:r>
              <a:rPr lang="en-US" sz="1600" dirty="0">
                <a:latin typeface="Open Sans" panose="020B0606030504020204" pitchFamily="34" charset="0"/>
                <a:ea typeface="Open Sans" panose="020B0606030504020204" pitchFamily="34" charset="0"/>
                <a:cs typeface="Open Sans" panose="020B0606030504020204" pitchFamily="34" charset="0"/>
              </a:rPr>
              <a:t>, Improving the estimation of outcome probabilities of football matches using in-game information. 2019.</a:t>
            </a:r>
          </a:p>
          <a:p>
            <a:pPr marL="17463" lvl="1"/>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17463" lvl="1"/>
            <a:r>
              <a:rPr lang="en-US" sz="1600" b="1" dirty="0">
                <a:latin typeface="Open Sans" panose="020B0606030504020204" pitchFamily="34" charset="0"/>
                <a:ea typeface="Open Sans" panose="020B0606030504020204" pitchFamily="34" charset="0"/>
                <a:cs typeface="Open Sans" panose="020B0606030504020204" pitchFamily="34" charset="0"/>
              </a:rPr>
              <a:t>N. Van den Hoek</a:t>
            </a:r>
            <a:r>
              <a:rPr lang="en-US" sz="1600" dirty="0">
                <a:latin typeface="Open Sans" panose="020B0606030504020204" pitchFamily="34" charset="0"/>
                <a:ea typeface="Open Sans" panose="020B0606030504020204" pitchFamily="34" charset="0"/>
                <a:cs typeface="Open Sans" panose="020B0606030504020204" pitchFamily="34" charset="0"/>
              </a:rPr>
              <a:t>, Improving expected-goals models: Towards more accurate values for individual shots by considering more detailed information. 2019.</a:t>
            </a:r>
          </a:p>
          <a:p>
            <a:endParaRPr lang="en-US" sz="1600" b="1" dirty="0">
              <a:solidFill>
                <a:srgbClr val="222222"/>
              </a:solidFill>
              <a:latin typeface="Open Sans" panose="020B0606030504020204" pitchFamily="34" charset="0"/>
              <a:ea typeface="Open Sans" panose="020B0606030504020204" pitchFamily="34" charset="0"/>
              <a:cs typeface="Open Sans" panose="020B0606030504020204" pitchFamily="34" charset="0"/>
            </a:endParaRPr>
          </a:p>
          <a:p>
            <a:r>
              <a:rPr lang="en-US" sz="1600" b="1" dirty="0" err="1">
                <a:solidFill>
                  <a:srgbClr val="222222"/>
                </a:solidFill>
                <a:latin typeface="Open Sans" panose="020B0606030504020204" pitchFamily="34" charset="0"/>
                <a:ea typeface="Open Sans" panose="020B0606030504020204" pitchFamily="34" charset="0"/>
                <a:cs typeface="Open Sans" panose="020B0606030504020204" pitchFamily="34" charset="0"/>
              </a:rPr>
              <a:t>Maaike</a:t>
            </a:r>
            <a:r>
              <a:rPr lang="en-US" sz="1600" b="1" dirty="0">
                <a:solidFill>
                  <a:srgbClr val="222222"/>
                </a:solidFill>
                <a:latin typeface="Open Sans" panose="020B0606030504020204" pitchFamily="34" charset="0"/>
                <a:ea typeface="Open Sans" panose="020B0606030504020204" pitchFamily="34" charset="0"/>
                <a:cs typeface="Open Sans" panose="020B0606030504020204" pitchFamily="34" charset="0"/>
              </a:rPr>
              <a:t> Van Roy et al.</a:t>
            </a:r>
            <a:r>
              <a:rPr lang="en-US" sz="1600" dirty="0">
                <a:solidFill>
                  <a:srgbClr val="222222"/>
                </a:solidFill>
                <a:latin typeface="Open Sans" panose="020B0606030504020204" pitchFamily="34" charset="0"/>
                <a:ea typeface="Open Sans" panose="020B0606030504020204" pitchFamily="34" charset="0"/>
                <a:cs typeface="Open Sans" panose="020B0606030504020204" pitchFamily="34" charset="0"/>
              </a:rPr>
              <a:t>,</a:t>
            </a:r>
            <a:r>
              <a:rPr lang="en-US" sz="1600" b="1" dirty="0">
                <a:solidFill>
                  <a:srgbClr val="222222"/>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rgbClr val="222222"/>
                </a:solidFill>
                <a:latin typeface="Open Sans" panose="020B0606030504020204" pitchFamily="34" charset="0"/>
                <a:ea typeface="Open Sans" panose="020B0606030504020204" pitchFamily="34" charset="0"/>
                <a:cs typeface="Open Sans" panose="020B0606030504020204" pitchFamily="34" charset="0"/>
              </a:rPr>
              <a:t>Valuing On-the-Ball Actions in Soccer: A Critical Comparison of xT and VAEP. 2019.</a:t>
            </a:r>
          </a:p>
          <a:p>
            <a:endParaRPr lang="en-US" sz="1600" b="1"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K. Singh</a:t>
            </a:r>
            <a:r>
              <a:rPr lang="en-US" sz="1600" dirty="0">
                <a:solidFill>
                  <a:srgbClr val="222222"/>
                </a:solidFill>
                <a:latin typeface="Open Sans" panose="020B0606030504020204" pitchFamily="34" charset="0"/>
              </a:rPr>
              <a:t>, </a:t>
            </a:r>
            <a:r>
              <a:rPr lang="en-US" sz="1600" dirty="0">
                <a:solidFill>
                  <a:srgbClr val="222222"/>
                </a:solidFill>
                <a:latin typeface="Open Sans" panose="020B0606030504020204" pitchFamily="34" charset="0"/>
                <a:hlinkClick r:id="rId3"/>
              </a:rPr>
              <a:t>Introducing Expected Threat (xT)</a:t>
            </a:r>
            <a:r>
              <a:rPr lang="en-US" sz="1600" dirty="0">
                <a:solidFill>
                  <a:srgbClr val="222222"/>
                </a:solidFill>
                <a:latin typeface="Open Sans" panose="020B0606030504020204" pitchFamily="34" charset="0"/>
              </a:rPr>
              <a:t>. 2019.</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R. Pollard and C. </a:t>
            </a:r>
            <a:r>
              <a:rPr lang="en-US" sz="1600" b="1" dirty="0" err="1">
                <a:solidFill>
                  <a:srgbClr val="222222"/>
                </a:solidFill>
                <a:latin typeface="Open Sans" panose="020B0606030504020204" pitchFamily="34" charset="0"/>
              </a:rPr>
              <a:t>Reep</a:t>
            </a:r>
            <a:r>
              <a:rPr lang="en-US" sz="1600" dirty="0">
                <a:solidFill>
                  <a:srgbClr val="222222"/>
                </a:solidFill>
                <a:latin typeface="Open Sans" panose="020B0606030504020204" pitchFamily="34" charset="0"/>
              </a:rPr>
              <a:t>, Measuring the effectiveness of playing strategies at soccer. 1997.</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D. Sumpter</a:t>
            </a:r>
            <a:r>
              <a:rPr lang="en-US" sz="1600" dirty="0">
                <a:solidFill>
                  <a:srgbClr val="222222"/>
                </a:solidFill>
                <a:latin typeface="Open Sans" panose="020B0606030504020204" pitchFamily="34" charset="0"/>
              </a:rPr>
              <a:t>, </a:t>
            </a:r>
            <a:r>
              <a:rPr lang="en-US" sz="1600" dirty="0" err="1">
                <a:solidFill>
                  <a:srgbClr val="222222"/>
                </a:solidFill>
                <a:latin typeface="Open Sans" panose="020B0606030504020204" pitchFamily="34" charset="0"/>
              </a:rPr>
              <a:t>Soccermatics</a:t>
            </a:r>
            <a:r>
              <a:rPr lang="en-US" sz="1600" dirty="0">
                <a:solidFill>
                  <a:srgbClr val="222222"/>
                </a:solidFill>
                <a:latin typeface="Open Sans" panose="020B0606030504020204" pitchFamily="34" charset="0"/>
              </a:rPr>
              <a:t>: Mathematical Adventures in the Beautiful Game. 2016</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D. Sumpter</a:t>
            </a:r>
            <a:r>
              <a:rPr lang="en-US" sz="1600" dirty="0">
                <a:solidFill>
                  <a:srgbClr val="222222"/>
                </a:solidFill>
                <a:latin typeface="Open Sans" panose="020B0606030504020204" pitchFamily="34" charset="0"/>
              </a:rPr>
              <a:t>, </a:t>
            </a:r>
            <a:r>
              <a:rPr lang="en-US" sz="1600" dirty="0">
                <a:solidFill>
                  <a:srgbClr val="222222"/>
                </a:solidFill>
                <a:latin typeface="Open Sans" panose="020B0606030504020204" pitchFamily="34" charset="0"/>
                <a:hlinkClick r:id="rId4"/>
              </a:rPr>
              <a:t>Twitter thread on synthetic shots</a:t>
            </a:r>
            <a:r>
              <a:rPr lang="en-US" sz="1600" dirty="0">
                <a:solidFill>
                  <a:srgbClr val="222222"/>
                </a:solidFill>
                <a:latin typeface="Open Sans" panose="020B0606030504020204" pitchFamily="34" charset="0"/>
              </a:rPr>
              <a:t>. 2020.</a:t>
            </a:r>
          </a:p>
          <a:p>
            <a:endParaRPr lang="en-US" sz="1600" dirty="0">
              <a:solidFill>
                <a:srgbClr val="222222"/>
              </a:solidFill>
              <a:latin typeface="Open Sans" panose="020B0606030504020204" pitchFamily="34" charset="0"/>
            </a:endParaRPr>
          </a:p>
          <a:p>
            <a:r>
              <a:rPr lang="en-US" sz="1600" b="1" dirty="0">
                <a:solidFill>
                  <a:srgbClr val="222222"/>
                </a:solidFill>
                <a:latin typeface="Open Sans" panose="020B0606030504020204" pitchFamily="34" charset="0"/>
              </a:rPr>
              <a:t>I. McHale, P. Scarf and D. </a:t>
            </a:r>
            <a:r>
              <a:rPr lang="en-US" sz="1600" b="1" dirty="0" err="1">
                <a:solidFill>
                  <a:srgbClr val="222222"/>
                </a:solidFill>
                <a:latin typeface="Open Sans" panose="020B0606030504020204" pitchFamily="34" charset="0"/>
              </a:rPr>
              <a:t>Folker</a:t>
            </a:r>
            <a:r>
              <a:rPr lang="en-US" sz="1600" dirty="0">
                <a:solidFill>
                  <a:srgbClr val="222222"/>
                </a:solidFill>
                <a:latin typeface="Open Sans" panose="020B0606030504020204" pitchFamily="34" charset="0"/>
              </a:rPr>
              <a:t>, On  the Development of a Soccer Player Performance Rating System for the English Premier League. 2012.</a:t>
            </a:r>
          </a:p>
        </p:txBody>
      </p:sp>
    </p:spTree>
    <p:extLst>
      <p:ext uri="{BB962C8B-B14F-4D97-AF65-F5344CB8AC3E}">
        <p14:creationId xmlns:p14="http://schemas.microsoft.com/office/powerpoint/2010/main" val="1385891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08F265-1195-6C4D-A1E1-73A3541BCF3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601F57-DBCF-F141-9DCF-4C1AEAC621C3}"/>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7" descr="Logo&#10;&#10;Description automatically generated">
            <a:extLst>
              <a:ext uri="{FF2B5EF4-FFF2-40B4-BE49-F238E27FC236}">
                <a16:creationId xmlns:a16="http://schemas.microsoft.com/office/drawing/2014/main" id="{12B03AAB-91F8-D042-9CD2-B36149426DF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784737" cy="923330"/>
          </a:xfrm>
          <a:prstGeom prst="rect">
            <a:avLst/>
          </a:prstGeom>
          <a:noFill/>
        </p:spPr>
        <p:txBody>
          <a:bodyPr wrap="none" rtlCol="0">
            <a:spAutoFit/>
          </a:bodyPr>
          <a:lstStyle/>
          <a:p>
            <a:r>
              <a:rPr lang="en-US" sz="5400" b="1" dirty="0">
                <a:solidFill>
                  <a:schemeClr val="bg1"/>
                </a:solidFill>
                <a:latin typeface="Alegreya Sans" pitchFamily="2" charset="0"/>
              </a:rPr>
              <a:t>Paired xT</a:t>
            </a:r>
          </a:p>
        </p:txBody>
      </p:sp>
      <p:pic>
        <p:nvPicPr>
          <p:cNvPr id="10" name="Picture 9" descr="A picture containing person, person, player, athletic game&#10;&#10;Description automatically generated">
            <a:extLst>
              <a:ext uri="{FF2B5EF4-FFF2-40B4-BE49-F238E27FC236}">
                <a16:creationId xmlns:a16="http://schemas.microsoft.com/office/drawing/2014/main" id="{551E9F48-6A44-F74D-9FC4-17F5B1E83353}"/>
              </a:ext>
            </a:extLst>
          </p:cNvPr>
          <p:cNvPicPr>
            <a:picLocks noChangeAspect="1"/>
          </p:cNvPicPr>
          <p:nvPr/>
        </p:nvPicPr>
        <p:blipFill>
          <a:blip r:embed="rId4"/>
          <a:stretch>
            <a:fillRect/>
          </a:stretch>
        </p:blipFill>
        <p:spPr>
          <a:xfrm>
            <a:off x="6424162" y="1595437"/>
            <a:ext cx="4417050" cy="5083957"/>
          </a:xfrm>
          <a:prstGeom prst="rect">
            <a:avLst/>
          </a:prstGeom>
        </p:spPr>
      </p:pic>
      <p:sp>
        <p:nvSpPr>
          <p:cNvPr id="23" name="TextBox 22">
            <a:extLst>
              <a:ext uri="{FF2B5EF4-FFF2-40B4-BE49-F238E27FC236}">
                <a16:creationId xmlns:a16="http://schemas.microsoft.com/office/drawing/2014/main" id="{02835EE7-2DB4-9447-BF9B-7D8DE5722ED9}"/>
              </a:ext>
            </a:extLst>
          </p:cNvPr>
          <p:cNvSpPr txBox="1"/>
          <p:nvPr/>
        </p:nvSpPr>
        <p:spPr>
          <a:xfrm>
            <a:off x="52048" y="1774043"/>
            <a:ext cx="6472320" cy="4893647"/>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Straightforward to determine the recipient an action that moves the ball.</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Identify key partnerships between players by looking at pairs with high concentrations of their team’s overall xT.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Use cases:</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Strategically target partnerships by man-marking on or both players or look to cut the supply between pair.</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Positions of fragility within Man United squad.</a:t>
            </a:r>
          </a:p>
        </p:txBody>
      </p:sp>
    </p:spTree>
    <p:extLst>
      <p:ext uri="{BB962C8B-B14F-4D97-AF65-F5344CB8AC3E}">
        <p14:creationId xmlns:p14="http://schemas.microsoft.com/office/powerpoint/2010/main" val="3675375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08F265-1195-6C4D-A1E1-73A3541BCF3E}"/>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601F57-DBCF-F141-9DCF-4C1AEAC621C3}"/>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7" descr="Logo&#10;&#10;Description automatically generated">
            <a:extLst>
              <a:ext uri="{FF2B5EF4-FFF2-40B4-BE49-F238E27FC236}">
                <a16:creationId xmlns:a16="http://schemas.microsoft.com/office/drawing/2014/main" id="{12B03AAB-91F8-D042-9CD2-B36149426DF3}"/>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005444" cy="923330"/>
          </a:xfrm>
          <a:prstGeom prst="rect">
            <a:avLst/>
          </a:prstGeom>
          <a:noFill/>
        </p:spPr>
        <p:txBody>
          <a:bodyPr wrap="none" rtlCol="0">
            <a:spAutoFit/>
          </a:bodyPr>
          <a:lstStyle/>
          <a:p>
            <a:r>
              <a:rPr lang="en-US" sz="5400" b="1" dirty="0">
                <a:solidFill>
                  <a:schemeClr val="bg1"/>
                </a:solidFill>
                <a:latin typeface="Alegreya Sans" pitchFamily="2" charset="0"/>
              </a:rPr>
              <a:t>Paired xT: Concentration</a:t>
            </a:r>
          </a:p>
        </p:txBody>
      </p:sp>
      <p:grpSp>
        <p:nvGrpSpPr>
          <p:cNvPr id="22" name="Group 21">
            <a:extLst>
              <a:ext uri="{FF2B5EF4-FFF2-40B4-BE49-F238E27FC236}">
                <a16:creationId xmlns:a16="http://schemas.microsoft.com/office/drawing/2014/main" id="{413CD833-16CB-8C49-8838-B0DD9F28D90B}"/>
              </a:ext>
            </a:extLst>
          </p:cNvPr>
          <p:cNvGrpSpPr/>
          <p:nvPr/>
        </p:nvGrpSpPr>
        <p:grpSpPr>
          <a:xfrm>
            <a:off x="1350788" y="1590751"/>
            <a:ext cx="9490424" cy="5242536"/>
            <a:chOff x="2520779" y="1590751"/>
            <a:chExt cx="9490424" cy="5242536"/>
          </a:xfrm>
        </p:grpSpPr>
        <p:pic>
          <p:nvPicPr>
            <p:cNvPr id="8" name="Picture 7" descr="Chart, bar chart&#10;&#10;Description automatically generated">
              <a:extLst>
                <a:ext uri="{FF2B5EF4-FFF2-40B4-BE49-F238E27FC236}">
                  <a16:creationId xmlns:a16="http://schemas.microsoft.com/office/drawing/2014/main" id="{55C14770-F530-504E-9E28-AB0138CD5AF5}"/>
                </a:ext>
              </a:extLst>
            </p:cNvPr>
            <p:cNvPicPr>
              <a:picLocks noChangeAspect="1"/>
            </p:cNvPicPr>
            <p:nvPr/>
          </p:nvPicPr>
          <p:blipFill>
            <a:blip r:embed="rId4"/>
            <a:stretch>
              <a:fillRect/>
            </a:stretch>
          </p:blipFill>
          <p:spPr>
            <a:xfrm>
              <a:off x="2520779" y="1590751"/>
              <a:ext cx="5242536" cy="5242536"/>
            </a:xfrm>
            <a:prstGeom prst="rect">
              <a:avLst/>
            </a:prstGeom>
          </p:spPr>
        </p:pic>
        <p:pic>
          <p:nvPicPr>
            <p:cNvPr id="10" name="Picture 9" descr="A picture containing person, person, player, athletic game&#10;&#10;Description automatically generated">
              <a:extLst>
                <a:ext uri="{FF2B5EF4-FFF2-40B4-BE49-F238E27FC236}">
                  <a16:creationId xmlns:a16="http://schemas.microsoft.com/office/drawing/2014/main" id="{551E9F48-6A44-F74D-9FC4-17F5B1E83353}"/>
                </a:ext>
              </a:extLst>
            </p:cNvPr>
            <p:cNvPicPr>
              <a:picLocks noChangeAspect="1"/>
            </p:cNvPicPr>
            <p:nvPr/>
          </p:nvPicPr>
          <p:blipFill>
            <a:blip r:embed="rId5"/>
            <a:stretch>
              <a:fillRect/>
            </a:stretch>
          </p:blipFill>
          <p:spPr>
            <a:xfrm>
              <a:off x="7594153" y="1595437"/>
              <a:ext cx="4417050" cy="5083957"/>
            </a:xfrm>
            <a:prstGeom prst="rect">
              <a:avLst/>
            </a:prstGeom>
          </p:spPr>
        </p:pic>
      </p:grpSp>
    </p:spTree>
    <p:extLst>
      <p:ext uri="{BB962C8B-B14F-4D97-AF65-F5344CB8AC3E}">
        <p14:creationId xmlns:p14="http://schemas.microsoft.com/office/powerpoint/2010/main" val="335902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523448" cy="923330"/>
          </a:xfrm>
          <a:prstGeom prst="rect">
            <a:avLst/>
          </a:prstGeom>
          <a:noFill/>
        </p:spPr>
        <p:txBody>
          <a:bodyPr wrap="none" rtlCol="0">
            <a:spAutoFit/>
          </a:bodyPr>
          <a:lstStyle/>
          <a:p>
            <a:r>
              <a:rPr lang="en-US" sz="5400" b="1" dirty="0">
                <a:solidFill>
                  <a:schemeClr val="bg1"/>
                </a:solidFill>
                <a:latin typeface="Alegreya Sans" pitchFamily="2" charset="0"/>
              </a:rPr>
              <a:t>Team xT</a:t>
            </a:r>
          </a:p>
        </p:txBody>
      </p:sp>
      <p:grpSp>
        <p:nvGrpSpPr>
          <p:cNvPr id="48" name="Group 47">
            <a:extLst>
              <a:ext uri="{FF2B5EF4-FFF2-40B4-BE49-F238E27FC236}">
                <a16:creationId xmlns:a16="http://schemas.microsoft.com/office/drawing/2014/main" id="{32823D3D-7CE6-CC4A-B041-601D2E8489BF}"/>
              </a:ext>
            </a:extLst>
          </p:cNvPr>
          <p:cNvGrpSpPr/>
          <p:nvPr/>
        </p:nvGrpSpPr>
        <p:grpSpPr>
          <a:xfrm>
            <a:off x="6598355" y="2022856"/>
            <a:ext cx="5669054" cy="4310604"/>
            <a:chOff x="6598355" y="2022856"/>
            <a:chExt cx="5669054" cy="4310604"/>
          </a:xfrm>
        </p:grpSpPr>
        <p:pic>
          <p:nvPicPr>
            <p:cNvPr id="34" name="Picture 33" descr="A picture containing timeline&#10;&#10;Description automatically generated">
              <a:extLst>
                <a:ext uri="{FF2B5EF4-FFF2-40B4-BE49-F238E27FC236}">
                  <a16:creationId xmlns:a16="http://schemas.microsoft.com/office/drawing/2014/main" id="{4DC8B1A2-510C-DA4E-8A75-7545DFE7061C}"/>
                </a:ext>
              </a:extLst>
            </p:cNvPr>
            <p:cNvPicPr>
              <a:picLocks noChangeAspect="1"/>
            </p:cNvPicPr>
            <p:nvPr/>
          </p:nvPicPr>
          <p:blipFill rotWithShape="1">
            <a:blip r:embed="rId3"/>
            <a:srcRect t="5684" r="18819"/>
            <a:stretch/>
          </p:blipFill>
          <p:spPr>
            <a:xfrm>
              <a:off x="6598355" y="2534910"/>
              <a:ext cx="2675058" cy="1748184"/>
            </a:xfrm>
            <a:prstGeom prst="rect">
              <a:avLst/>
            </a:prstGeom>
          </p:spPr>
        </p:pic>
        <p:pic>
          <p:nvPicPr>
            <p:cNvPr id="36" name="Picture 35" descr="A picture containing background pattern&#10;&#10;Description automatically generated">
              <a:extLst>
                <a:ext uri="{FF2B5EF4-FFF2-40B4-BE49-F238E27FC236}">
                  <a16:creationId xmlns:a16="http://schemas.microsoft.com/office/drawing/2014/main" id="{4DC8F3CD-EE1C-B744-98FF-9A06B3D5B9FC}"/>
                </a:ext>
              </a:extLst>
            </p:cNvPr>
            <p:cNvPicPr>
              <a:picLocks noChangeAspect="1"/>
            </p:cNvPicPr>
            <p:nvPr/>
          </p:nvPicPr>
          <p:blipFill rotWithShape="1">
            <a:blip r:embed="rId4"/>
            <a:srcRect t="5684" r="18819"/>
            <a:stretch/>
          </p:blipFill>
          <p:spPr>
            <a:xfrm>
              <a:off x="9136779" y="2534910"/>
              <a:ext cx="2675058" cy="1748184"/>
            </a:xfrm>
            <a:prstGeom prst="rect">
              <a:avLst/>
            </a:prstGeom>
          </p:spPr>
        </p:pic>
        <p:pic>
          <p:nvPicPr>
            <p:cNvPr id="38" name="Picture 37" descr="A picture containing timeline&#10;&#10;Description automatically generated">
              <a:extLst>
                <a:ext uri="{FF2B5EF4-FFF2-40B4-BE49-F238E27FC236}">
                  <a16:creationId xmlns:a16="http://schemas.microsoft.com/office/drawing/2014/main" id="{793618C8-E798-7E46-AA98-D05A0BE01225}"/>
                </a:ext>
              </a:extLst>
            </p:cNvPr>
            <p:cNvPicPr>
              <a:picLocks noChangeAspect="1"/>
            </p:cNvPicPr>
            <p:nvPr/>
          </p:nvPicPr>
          <p:blipFill rotWithShape="1">
            <a:blip r:embed="rId5"/>
            <a:srcRect t="5684" r="18819"/>
            <a:stretch/>
          </p:blipFill>
          <p:spPr>
            <a:xfrm>
              <a:off x="6598355" y="4186236"/>
              <a:ext cx="2675058" cy="1748184"/>
            </a:xfrm>
            <a:prstGeom prst="rect">
              <a:avLst/>
            </a:prstGeom>
          </p:spPr>
        </p:pic>
        <p:pic>
          <p:nvPicPr>
            <p:cNvPr id="40" name="Picture 39" descr="A picture containing timeline&#10;&#10;Description automatically generated">
              <a:extLst>
                <a:ext uri="{FF2B5EF4-FFF2-40B4-BE49-F238E27FC236}">
                  <a16:creationId xmlns:a16="http://schemas.microsoft.com/office/drawing/2014/main" id="{1A0EA58F-47B8-554F-B204-04B118DF1608}"/>
                </a:ext>
              </a:extLst>
            </p:cNvPr>
            <p:cNvPicPr>
              <a:picLocks noChangeAspect="1"/>
            </p:cNvPicPr>
            <p:nvPr/>
          </p:nvPicPr>
          <p:blipFill rotWithShape="1">
            <a:blip r:embed="rId6"/>
            <a:srcRect t="5684" r="18819"/>
            <a:stretch/>
          </p:blipFill>
          <p:spPr>
            <a:xfrm>
              <a:off x="9136779" y="4186236"/>
              <a:ext cx="2675058" cy="1748184"/>
            </a:xfrm>
            <a:prstGeom prst="rect">
              <a:avLst/>
            </a:prstGeom>
          </p:spPr>
        </p:pic>
        <p:pic>
          <p:nvPicPr>
            <p:cNvPr id="42" name="Picture 41" descr="A picture containing timeline&#10;&#10;Description automatically generated">
              <a:extLst>
                <a:ext uri="{FF2B5EF4-FFF2-40B4-BE49-F238E27FC236}">
                  <a16:creationId xmlns:a16="http://schemas.microsoft.com/office/drawing/2014/main" id="{13A5CE64-EBAA-1F40-9898-797557989E49}"/>
                </a:ext>
              </a:extLst>
            </p:cNvPr>
            <p:cNvPicPr>
              <a:picLocks noChangeAspect="1"/>
            </p:cNvPicPr>
            <p:nvPr/>
          </p:nvPicPr>
          <p:blipFill rotWithShape="1">
            <a:blip r:embed="rId6"/>
            <a:srcRect l="82740" r="7790"/>
            <a:stretch/>
          </p:blipFill>
          <p:spPr>
            <a:xfrm>
              <a:off x="11701198" y="2514777"/>
              <a:ext cx="566211" cy="3363311"/>
            </a:xfrm>
            <a:prstGeom prst="rect">
              <a:avLst/>
            </a:prstGeom>
          </p:spPr>
        </p:pic>
        <p:sp>
          <p:nvSpPr>
            <p:cNvPr id="43" name="TextBox 42">
              <a:extLst>
                <a:ext uri="{FF2B5EF4-FFF2-40B4-BE49-F238E27FC236}">
                  <a16:creationId xmlns:a16="http://schemas.microsoft.com/office/drawing/2014/main" id="{45A8455C-D176-BF4F-AAEA-DED88B51CC44}"/>
                </a:ext>
              </a:extLst>
            </p:cNvPr>
            <p:cNvSpPr txBox="1"/>
            <p:nvPr/>
          </p:nvSpPr>
          <p:spPr>
            <a:xfrm>
              <a:off x="7244028" y="2022856"/>
              <a:ext cx="1383712" cy="584775"/>
            </a:xfrm>
            <a:prstGeom prst="rect">
              <a:avLst/>
            </a:prstGeom>
            <a:noFill/>
          </p:spPr>
          <p:txBody>
            <a:bodyPr wrap="none" rtlCol="0">
              <a:spAutoFit/>
            </a:bodyPr>
            <a:lstStyle/>
            <a:p>
              <a:r>
                <a:rPr lang="en-US" sz="3200" b="1" dirty="0">
                  <a:latin typeface="Alegreya Sans" pitchFamily="2" charset="0"/>
                </a:rPr>
                <a:t>2017/18</a:t>
              </a:r>
            </a:p>
          </p:txBody>
        </p:sp>
        <p:sp>
          <p:nvSpPr>
            <p:cNvPr id="44" name="TextBox 43">
              <a:extLst>
                <a:ext uri="{FF2B5EF4-FFF2-40B4-BE49-F238E27FC236}">
                  <a16:creationId xmlns:a16="http://schemas.microsoft.com/office/drawing/2014/main" id="{6CEE151C-5E76-494D-99E9-DCE4C6FA3CB6}"/>
                </a:ext>
              </a:extLst>
            </p:cNvPr>
            <p:cNvSpPr txBox="1"/>
            <p:nvPr/>
          </p:nvSpPr>
          <p:spPr>
            <a:xfrm>
              <a:off x="9772032" y="2027726"/>
              <a:ext cx="1404552" cy="584775"/>
            </a:xfrm>
            <a:prstGeom prst="rect">
              <a:avLst/>
            </a:prstGeom>
            <a:noFill/>
          </p:spPr>
          <p:txBody>
            <a:bodyPr wrap="none" rtlCol="0">
              <a:spAutoFit/>
            </a:bodyPr>
            <a:lstStyle/>
            <a:p>
              <a:r>
                <a:rPr lang="en-US" sz="3200" b="1" dirty="0">
                  <a:latin typeface="Alegreya Sans" pitchFamily="2" charset="0"/>
                </a:rPr>
                <a:t>2018/19</a:t>
              </a:r>
            </a:p>
          </p:txBody>
        </p:sp>
        <p:sp>
          <p:nvSpPr>
            <p:cNvPr id="45" name="TextBox 44">
              <a:extLst>
                <a:ext uri="{FF2B5EF4-FFF2-40B4-BE49-F238E27FC236}">
                  <a16:creationId xmlns:a16="http://schemas.microsoft.com/office/drawing/2014/main" id="{A11D4DD1-2F99-1941-B310-D675A3A2C430}"/>
                </a:ext>
              </a:extLst>
            </p:cNvPr>
            <p:cNvSpPr txBox="1"/>
            <p:nvPr/>
          </p:nvSpPr>
          <p:spPr>
            <a:xfrm>
              <a:off x="9745583" y="5748685"/>
              <a:ext cx="1457450" cy="584775"/>
            </a:xfrm>
            <a:prstGeom prst="rect">
              <a:avLst/>
            </a:prstGeom>
            <a:noFill/>
          </p:spPr>
          <p:txBody>
            <a:bodyPr wrap="none" rtlCol="0">
              <a:spAutoFit/>
            </a:bodyPr>
            <a:lstStyle/>
            <a:p>
              <a:r>
                <a:rPr lang="en-US" sz="3200" b="1" dirty="0">
                  <a:latin typeface="Alegreya Sans" pitchFamily="2" charset="0"/>
                </a:rPr>
                <a:t>2020/21</a:t>
              </a:r>
            </a:p>
          </p:txBody>
        </p:sp>
        <p:sp>
          <p:nvSpPr>
            <p:cNvPr id="46" name="TextBox 45">
              <a:extLst>
                <a:ext uri="{FF2B5EF4-FFF2-40B4-BE49-F238E27FC236}">
                  <a16:creationId xmlns:a16="http://schemas.microsoft.com/office/drawing/2014/main" id="{3CF967FA-5DA7-6948-8E93-2DB36F6E7AF1}"/>
                </a:ext>
              </a:extLst>
            </p:cNvPr>
            <p:cNvSpPr txBox="1"/>
            <p:nvPr/>
          </p:nvSpPr>
          <p:spPr>
            <a:xfrm>
              <a:off x="7326445" y="5748685"/>
              <a:ext cx="1462260" cy="584775"/>
            </a:xfrm>
            <a:prstGeom prst="rect">
              <a:avLst/>
            </a:prstGeom>
            <a:noFill/>
          </p:spPr>
          <p:txBody>
            <a:bodyPr wrap="none" rtlCol="0">
              <a:spAutoFit/>
            </a:bodyPr>
            <a:lstStyle/>
            <a:p>
              <a:r>
                <a:rPr lang="en-US" sz="3200" b="1" dirty="0">
                  <a:latin typeface="Alegreya Sans" pitchFamily="2" charset="0"/>
                </a:rPr>
                <a:t>2019/20</a:t>
              </a:r>
            </a:p>
          </p:txBody>
        </p:sp>
      </p:grpSp>
      <p:sp>
        <p:nvSpPr>
          <p:cNvPr id="49" name="TextBox 48">
            <a:extLst>
              <a:ext uri="{FF2B5EF4-FFF2-40B4-BE49-F238E27FC236}">
                <a16:creationId xmlns:a16="http://schemas.microsoft.com/office/drawing/2014/main" id="{B8A6B66F-47C1-C746-A392-1313A96EFE69}"/>
              </a:ext>
            </a:extLst>
          </p:cNvPr>
          <p:cNvSpPr txBox="1"/>
          <p:nvPr/>
        </p:nvSpPr>
        <p:spPr>
          <a:xfrm>
            <a:off x="62553" y="1651604"/>
            <a:ext cx="6765273" cy="5262979"/>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Aggregate xT values </a:t>
            </a:r>
            <a:r>
              <a:rPr lang="en-US" sz="2400" i="1" dirty="0">
                <a:latin typeface="Open Sans" panose="020B0606030504020204" pitchFamily="34" charset="0"/>
                <a:ea typeface="Open Sans" panose="020B0606030504020204" pitchFamily="34" charset="0"/>
                <a:cs typeface="Open Sans" panose="020B0606030504020204" pitchFamily="34" charset="0"/>
              </a:rPr>
              <a:t>per team </a:t>
            </a:r>
            <a:r>
              <a:rPr lang="en-US" sz="2400" dirty="0">
                <a:latin typeface="Open Sans" panose="020B0606030504020204" pitchFamily="34" charset="0"/>
                <a:ea typeface="Open Sans" panose="020B0606030504020204" pitchFamily="34" charset="0"/>
                <a:cs typeface="Open Sans" panose="020B0606030504020204" pitchFamily="34" charset="0"/>
              </a:rPr>
              <a:t>per season, highlighting strategically focused threat.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Man United signature to build attacks in wide areas – core tenet of Sir Alex’s success.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Becoming increasingly dependent and predictable on left wing threat.</a:t>
            </a:r>
            <a:endParaRPr lang="en-US" sz="20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Marcus Rashford (LW) played almost every minute of 2020/21, whilst minutes were shared between Greenwood (RW) and James (RW) on opposite flank.</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95182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A54673E7-A461-0C4E-A439-4A7E1E9208E8}"/>
              </a:ext>
            </a:extLst>
          </p:cNvPr>
          <p:cNvSpPr txBox="1"/>
          <p:nvPr/>
        </p:nvSpPr>
        <p:spPr>
          <a:xfrm>
            <a:off x="73460" y="2153960"/>
            <a:ext cx="6765273" cy="4093428"/>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Rashford and Greenwood exceptional dribblers and finishers, with Rashford also brilliant in the air.</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Team’s aggregate weakness on the left-wing caused by James’ abysmal dribbling.</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Recommend renewing interest in previously scouted Sancho, selling James, and looking for Rashford backup.</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2523448" cy="923330"/>
          </a:xfrm>
          <a:prstGeom prst="rect">
            <a:avLst/>
          </a:prstGeom>
          <a:noFill/>
        </p:spPr>
        <p:txBody>
          <a:bodyPr wrap="none" rtlCol="0">
            <a:spAutoFit/>
          </a:bodyPr>
          <a:lstStyle/>
          <a:p>
            <a:r>
              <a:rPr lang="en-US" sz="5400" b="1" dirty="0">
                <a:solidFill>
                  <a:schemeClr val="bg1"/>
                </a:solidFill>
                <a:latin typeface="Alegreya Sans" pitchFamily="2" charset="0"/>
              </a:rPr>
              <a:t>Team xT</a:t>
            </a:r>
          </a:p>
        </p:txBody>
      </p:sp>
      <p:pic>
        <p:nvPicPr>
          <p:cNvPr id="4" name="Picture 3" descr="Map&#10;&#10;Description automatically generated">
            <a:extLst>
              <a:ext uri="{FF2B5EF4-FFF2-40B4-BE49-F238E27FC236}">
                <a16:creationId xmlns:a16="http://schemas.microsoft.com/office/drawing/2014/main" id="{B30731CA-A978-3548-B50C-BD62D3F395E8}"/>
              </a:ext>
            </a:extLst>
          </p:cNvPr>
          <p:cNvPicPr>
            <a:picLocks noChangeAspect="1"/>
          </p:cNvPicPr>
          <p:nvPr/>
        </p:nvPicPr>
        <p:blipFill>
          <a:blip r:embed="rId3"/>
          <a:stretch>
            <a:fillRect/>
          </a:stretch>
        </p:blipFill>
        <p:spPr>
          <a:xfrm>
            <a:off x="6838733" y="1536192"/>
            <a:ext cx="5328964" cy="5328964"/>
          </a:xfrm>
          <a:prstGeom prst="rect">
            <a:avLst/>
          </a:prstGeom>
        </p:spPr>
      </p:pic>
    </p:spTree>
    <p:extLst>
      <p:ext uri="{BB962C8B-B14F-4D97-AF65-F5344CB8AC3E}">
        <p14:creationId xmlns:p14="http://schemas.microsoft.com/office/powerpoint/2010/main" val="1109049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585731" cy="923330"/>
          </a:xfrm>
          <a:prstGeom prst="rect">
            <a:avLst/>
          </a:prstGeom>
          <a:noFill/>
        </p:spPr>
        <p:txBody>
          <a:bodyPr wrap="none" rtlCol="0">
            <a:spAutoFit/>
          </a:bodyPr>
          <a:lstStyle/>
          <a:p>
            <a:r>
              <a:rPr lang="en-US" sz="5400" b="1" dirty="0">
                <a:solidFill>
                  <a:schemeClr val="bg1"/>
                </a:solidFill>
                <a:latin typeface="Alegreya Sans" pitchFamily="2" charset="0"/>
              </a:rPr>
              <a:t>Team similarity clustering</a:t>
            </a:r>
          </a:p>
        </p:txBody>
      </p:sp>
      <p:pic>
        <p:nvPicPr>
          <p:cNvPr id="6" name="Picture 5" descr="Chart, scatter chart&#10;&#10;Description automatically generated">
            <a:extLst>
              <a:ext uri="{FF2B5EF4-FFF2-40B4-BE49-F238E27FC236}">
                <a16:creationId xmlns:a16="http://schemas.microsoft.com/office/drawing/2014/main" id="{7110FCAA-5839-8A48-8120-E88504811D16}"/>
              </a:ext>
            </a:extLst>
          </p:cNvPr>
          <p:cNvPicPr>
            <a:picLocks noChangeAspect="1"/>
          </p:cNvPicPr>
          <p:nvPr/>
        </p:nvPicPr>
        <p:blipFill>
          <a:blip r:embed="rId3"/>
          <a:stretch>
            <a:fillRect/>
          </a:stretch>
        </p:blipFill>
        <p:spPr>
          <a:xfrm>
            <a:off x="1489329" y="1574945"/>
            <a:ext cx="9213342" cy="5264767"/>
          </a:xfrm>
          <a:prstGeom prst="rect">
            <a:avLst/>
          </a:prstGeom>
        </p:spPr>
      </p:pic>
      <p:sp>
        <p:nvSpPr>
          <p:cNvPr id="18" name="Rectangle 17">
            <a:extLst>
              <a:ext uri="{FF2B5EF4-FFF2-40B4-BE49-F238E27FC236}">
                <a16:creationId xmlns:a16="http://schemas.microsoft.com/office/drawing/2014/main" id="{7981D9DA-862B-7E46-AE8F-BFB10893F8AD}"/>
              </a:ext>
            </a:extLst>
          </p:cNvPr>
          <p:cNvSpPr/>
          <p:nvPr/>
        </p:nvSpPr>
        <p:spPr>
          <a:xfrm>
            <a:off x="1320108" y="1627739"/>
            <a:ext cx="1613364" cy="566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DBEA609-FD52-E245-8DBB-5A59F55B71BD}"/>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520E3A-BA42-EB47-B250-8EF7ECC2CB21}"/>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F24B67E5-FF66-874B-B3BA-7A3D9DBD99B0}"/>
              </a:ext>
            </a:extLst>
          </p:cNvPr>
          <p:cNvPicPr>
            <a:picLocks noChangeAspect="1"/>
          </p:cNvPicPr>
          <p:nvPr/>
        </p:nvPicPr>
        <p:blipFill>
          <a:blip r:embed="rId2"/>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585731" cy="923330"/>
          </a:xfrm>
          <a:prstGeom prst="rect">
            <a:avLst/>
          </a:prstGeom>
          <a:noFill/>
        </p:spPr>
        <p:txBody>
          <a:bodyPr wrap="none" rtlCol="0">
            <a:spAutoFit/>
          </a:bodyPr>
          <a:lstStyle/>
          <a:p>
            <a:r>
              <a:rPr lang="en-US" sz="5400" b="1" dirty="0">
                <a:solidFill>
                  <a:schemeClr val="bg1"/>
                </a:solidFill>
                <a:latin typeface="Alegreya Sans" pitchFamily="2" charset="0"/>
              </a:rPr>
              <a:t>Team similarity clustering</a:t>
            </a:r>
          </a:p>
        </p:txBody>
      </p:sp>
      <p:pic>
        <p:nvPicPr>
          <p:cNvPr id="6" name="Picture 5" descr="Chart, scatter chart&#10;&#10;Description automatically generated">
            <a:extLst>
              <a:ext uri="{FF2B5EF4-FFF2-40B4-BE49-F238E27FC236}">
                <a16:creationId xmlns:a16="http://schemas.microsoft.com/office/drawing/2014/main" id="{7110FCAA-5839-8A48-8120-E88504811D16}"/>
              </a:ext>
            </a:extLst>
          </p:cNvPr>
          <p:cNvPicPr>
            <a:picLocks noChangeAspect="1"/>
          </p:cNvPicPr>
          <p:nvPr/>
        </p:nvPicPr>
        <p:blipFill>
          <a:blip r:embed="rId3"/>
          <a:stretch>
            <a:fillRect/>
          </a:stretch>
        </p:blipFill>
        <p:spPr>
          <a:xfrm>
            <a:off x="1489329" y="1574945"/>
            <a:ext cx="9213342" cy="5264767"/>
          </a:xfrm>
          <a:prstGeom prst="rect">
            <a:avLst/>
          </a:prstGeom>
        </p:spPr>
      </p:pic>
      <p:sp>
        <p:nvSpPr>
          <p:cNvPr id="18" name="Rectangle 17">
            <a:extLst>
              <a:ext uri="{FF2B5EF4-FFF2-40B4-BE49-F238E27FC236}">
                <a16:creationId xmlns:a16="http://schemas.microsoft.com/office/drawing/2014/main" id="{7981D9DA-862B-7E46-AE8F-BFB10893F8AD}"/>
              </a:ext>
            </a:extLst>
          </p:cNvPr>
          <p:cNvSpPr/>
          <p:nvPr/>
        </p:nvSpPr>
        <p:spPr>
          <a:xfrm>
            <a:off x="1320108" y="1627739"/>
            <a:ext cx="1613364" cy="566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E:\fppt\template\arrows\circle1.png">
            <a:extLst>
              <a:ext uri="{FF2B5EF4-FFF2-40B4-BE49-F238E27FC236}">
                <a16:creationId xmlns:a16="http://schemas.microsoft.com/office/drawing/2014/main" id="{44929318-3A99-BA4E-864C-283D2BB1C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97455">
            <a:off x="423383" y="2011346"/>
            <a:ext cx="6560548" cy="30589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fppt\template\arrows\circle1.png">
            <a:extLst>
              <a:ext uri="{FF2B5EF4-FFF2-40B4-BE49-F238E27FC236}">
                <a16:creationId xmlns:a16="http://schemas.microsoft.com/office/drawing/2014/main" id="{A1890636-A5B1-DC42-8D8C-762AD2372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3430">
            <a:off x="2654326" y="2467986"/>
            <a:ext cx="8818077" cy="41116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E:\fppt\template\arrows\arrow4.png">
            <a:extLst>
              <a:ext uri="{FF2B5EF4-FFF2-40B4-BE49-F238E27FC236}">
                <a16:creationId xmlns:a16="http://schemas.microsoft.com/office/drawing/2014/main" id="{9E5D5DE0-001A-0544-AC9A-FABF699D5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0917" y="4765151"/>
            <a:ext cx="1374345" cy="103580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E:\fppt\template\arrows\arrow6.png">
            <a:extLst>
              <a:ext uri="{FF2B5EF4-FFF2-40B4-BE49-F238E27FC236}">
                <a16:creationId xmlns:a16="http://schemas.microsoft.com/office/drawing/2014/main" id="{432EEF21-5F67-EE47-A4EE-1E8E5A085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968027">
            <a:off x="2121254" y="1541560"/>
            <a:ext cx="1663763" cy="90206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68D4B5C-2A7A-3F45-BF59-05D0FEC0F39D}"/>
              </a:ext>
            </a:extLst>
          </p:cNvPr>
          <p:cNvSpPr txBox="1"/>
          <p:nvPr/>
        </p:nvSpPr>
        <p:spPr>
          <a:xfrm>
            <a:off x="528465" y="1613618"/>
            <a:ext cx="1556836" cy="923330"/>
          </a:xfrm>
          <a:prstGeom prst="rect">
            <a:avLst/>
          </a:prstGeom>
          <a:noFill/>
        </p:spPr>
        <p:txBody>
          <a:bodyPr wrap="none" rtlCol="0">
            <a:spAutoFit/>
          </a:bodyPr>
          <a:lstStyle/>
          <a:p>
            <a:r>
              <a:rPr lang="en-US" sz="5400" b="1" dirty="0">
                <a:latin typeface="Alegreya Sans" pitchFamily="2" charset="0"/>
              </a:rPr>
              <a:t>Opta</a:t>
            </a:r>
          </a:p>
        </p:txBody>
      </p:sp>
      <p:sp>
        <p:nvSpPr>
          <p:cNvPr id="24" name="TextBox 23">
            <a:extLst>
              <a:ext uri="{FF2B5EF4-FFF2-40B4-BE49-F238E27FC236}">
                <a16:creationId xmlns:a16="http://schemas.microsoft.com/office/drawing/2014/main" id="{587E7EC9-D63B-D840-A074-4A286A9D1D50}"/>
              </a:ext>
            </a:extLst>
          </p:cNvPr>
          <p:cNvSpPr txBox="1"/>
          <p:nvPr/>
        </p:nvSpPr>
        <p:spPr>
          <a:xfrm>
            <a:off x="9408086" y="5468112"/>
            <a:ext cx="2589170" cy="923330"/>
          </a:xfrm>
          <a:prstGeom prst="rect">
            <a:avLst/>
          </a:prstGeom>
          <a:noFill/>
        </p:spPr>
        <p:txBody>
          <a:bodyPr wrap="none" rtlCol="0">
            <a:spAutoFit/>
          </a:bodyPr>
          <a:lstStyle/>
          <a:p>
            <a:r>
              <a:rPr lang="en-US" sz="5400" b="1" dirty="0">
                <a:latin typeface="Alegreya Sans" pitchFamily="2" charset="0"/>
              </a:rPr>
              <a:t>Wyscout</a:t>
            </a:r>
          </a:p>
        </p:txBody>
      </p:sp>
    </p:spTree>
    <p:extLst>
      <p:ext uri="{BB962C8B-B14F-4D97-AF65-F5344CB8AC3E}">
        <p14:creationId xmlns:p14="http://schemas.microsoft.com/office/powerpoint/2010/main" val="2470426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7814960" cy="923330"/>
          </a:xfrm>
          <a:prstGeom prst="rect">
            <a:avLst/>
          </a:prstGeom>
          <a:noFill/>
        </p:spPr>
        <p:txBody>
          <a:bodyPr wrap="none" rtlCol="0">
            <a:spAutoFit/>
          </a:bodyPr>
          <a:lstStyle/>
          <a:p>
            <a:r>
              <a:rPr lang="en-US" sz="5400" b="1" dirty="0">
                <a:solidFill>
                  <a:schemeClr val="bg1"/>
                </a:solidFill>
                <a:latin typeface="Alegreya Sans" pitchFamily="2" charset="0"/>
              </a:rPr>
              <a:t>Opta Vs Wyscout: Summary</a:t>
            </a:r>
          </a:p>
        </p:txBody>
      </p:sp>
      <p:sp>
        <p:nvSpPr>
          <p:cNvPr id="13" name="TextBox 12">
            <a:extLst>
              <a:ext uri="{FF2B5EF4-FFF2-40B4-BE49-F238E27FC236}">
                <a16:creationId xmlns:a16="http://schemas.microsoft.com/office/drawing/2014/main" id="{91082C90-1639-5B41-AD45-849E86C615DC}"/>
              </a:ext>
            </a:extLst>
          </p:cNvPr>
          <p:cNvSpPr txBox="1"/>
          <p:nvPr/>
        </p:nvSpPr>
        <p:spPr>
          <a:xfrm>
            <a:off x="177800" y="1774042"/>
            <a:ext cx="11819128" cy="3785652"/>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Opta’s data found to be more accurate, complete, spatially precise and significantly more straightforward to work with.</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Wyscout’s data contained two detrimental sources of bias:</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Look-ahead bias stemming from deflected shots being disproportionately omitted from the dataset;</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Main denominator used to normalise metrics biased low by unknown amount.</a:t>
            </a:r>
          </a:p>
          <a:p>
            <a:pPr marL="457200" indent="-457200">
              <a:buFont typeface="+mj-lt"/>
              <a:buAutoNum type="arabicPeriod"/>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Opta data was almost exclusively used for following modelling and applications unless explicitly specified.</a:t>
            </a:r>
          </a:p>
        </p:txBody>
      </p:sp>
    </p:spTree>
    <p:extLst>
      <p:ext uri="{BB962C8B-B14F-4D97-AF65-F5344CB8AC3E}">
        <p14:creationId xmlns:p14="http://schemas.microsoft.com/office/powerpoint/2010/main" val="488599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A9244A-65C6-2349-83EA-6240BDFB40B4}"/>
              </a:ext>
            </a:extLst>
          </p:cNvPr>
          <p:cNvSpPr/>
          <p:nvPr/>
        </p:nvSpPr>
        <p:spPr>
          <a:xfrm>
            <a:off x="0" y="0"/>
            <a:ext cx="12370676" cy="62011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descr="A picture containing grass, building, outdoor, field&#10;&#10;Description automatically generated">
            <a:extLst>
              <a:ext uri="{FF2B5EF4-FFF2-40B4-BE49-F238E27FC236}">
                <a16:creationId xmlns:a16="http://schemas.microsoft.com/office/drawing/2014/main" id="{0EBA63AA-00B8-EA43-B60A-E2D109FCB7D9}"/>
              </a:ext>
            </a:extLst>
          </p:cNvPr>
          <p:cNvPicPr>
            <a:picLocks noChangeAspect="1"/>
          </p:cNvPicPr>
          <p:nvPr/>
        </p:nvPicPr>
        <p:blipFill>
          <a:blip r:embed="rId2"/>
          <a:stretch>
            <a:fillRect/>
          </a:stretch>
        </p:blipFill>
        <p:spPr>
          <a:xfrm>
            <a:off x="0" y="468501"/>
            <a:ext cx="12192000" cy="6858000"/>
          </a:xfrm>
          <a:prstGeom prst="rect">
            <a:avLst/>
          </a:prstGeom>
        </p:spPr>
      </p:pic>
      <p:sp>
        <p:nvSpPr>
          <p:cNvPr id="16" name="TextBox 15">
            <a:extLst>
              <a:ext uri="{FF2B5EF4-FFF2-40B4-BE49-F238E27FC236}">
                <a16:creationId xmlns:a16="http://schemas.microsoft.com/office/drawing/2014/main" id="{AC4C5BD4-5ABA-2E43-957E-5AB1D5DD0EF4}"/>
              </a:ext>
            </a:extLst>
          </p:cNvPr>
          <p:cNvSpPr txBox="1"/>
          <p:nvPr/>
        </p:nvSpPr>
        <p:spPr>
          <a:xfrm>
            <a:off x="5326398" y="228707"/>
            <a:ext cx="1539204" cy="923330"/>
          </a:xfrm>
          <a:prstGeom prst="rect">
            <a:avLst/>
          </a:prstGeom>
          <a:noFill/>
        </p:spPr>
        <p:txBody>
          <a:bodyPr wrap="none" rtlCol="0">
            <a:spAutoFit/>
          </a:bodyPr>
          <a:lstStyle/>
          <a:p>
            <a:r>
              <a:rPr lang="en-US" sz="5400" b="1" dirty="0">
                <a:solidFill>
                  <a:schemeClr val="bg1"/>
                </a:solidFill>
                <a:latin typeface="Alegreya Sans" pitchFamily="2" charset="0"/>
              </a:rPr>
              <a:t>Data</a:t>
            </a:r>
          </a:p>
        </p:txBody>
      </p:sp>
    </p:spTree>
    <p:extLst>
      <p:ext uri="{BB962C8B-B14F-4D97-AF65-F5344CB8AC3E}">
        <p14:creationId xmlns:p14="http://schemas.microsoft.com/office/powerpoint/2010/main" val="411913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6710491" cy="923330"/>
          </a:xfrm>
          <a:prstGeom prst="rect">
            <a:avLst/>
          </a:prstGeom>
          <a:noFill/>
        </p:spPr>
        <p:txBody>
          <a:bodyPr wrap="none" rtlCol="0">
            <a:spAutoFit/>
          </a:bodyPr>
          <a:lstStyle/>
          <a:p>
            <a:r>
              <a:rPr lang="en-US" sz="5400" b="1" dirty="0">
                <a:solidFill>
                  <a:schemeClr val="bg1"/>
                </a:solidFill>
                <a:latin typeface="Alegreya Sans" pitchFamily="2" charset="0"/>
              </a:rPr>
              <a:t>On-the-ball events data</a:t>
            </a:r>
          </a:p>
        </p:txBody>
      </p:sp>
      <p:pic>
        <p:nvPicPr>
          <p:cNvPr id="7" name="Picture 6" descr="A picture containing text, sign&#10;&#10;Description automatically generated">
            <a:extLst>
              <a:ext uri="{FF2B5EF4-FFF2-40B4-BE49-F238E27FC236}">
                <a16:creationId xmlns:a16="http://schemas.microsoft.com/office/drawing/2014/main" id="{19EC28A7-CF87-EB4F-BBF9-3733121F2E0D}"/>
              </a:ext>
            </a:extLst>
          </p:cNvPr>
          <p:cNvPicPr>
            <a:picLocks noChangeAspect="1"/>
          </p:cNvPicPr>
          <p:nvPr/>
        </p:nvPicPr>
        <p:blipFill>
          <a:blip r:embed="rId4"/>
          <a:stretch>
            <a:fillRect/>
          </a:stretch>
        </p:blipFill>
        <p:spPr>
          <a:xfrm>
            <a:off x="9528402" y="1577024"/>
            <a:ext cx="2547972" cy="2570620"/>
          </a:xfrm>
          <a:prstGeom prst="rect">
            <a:avLst/>
          </a:prstGeom>
        </p:spPr>
      </p:pic>
      <p:pic>
        <p:nvPicPr>
          <p:cNvPr id="15" name="Picture 14" descr="Diagram&#10;&#10;Description automatically generated">
            <a:extLst>
              <a:ext uri="{FF2B5EF4-FFF2-40B4-BE49-F238E27FC236}">
                <a16:creationId xmlns:a16="http://schemas.microsoft.com/office/drawing/2014/main" id="{F38A3303-F717-6745-9C27-DBE1DFCEC147}"/>
              </a:ext>
            </a:extLst>
          </p:cNvPr>
          <p:cNvPicPr>
            <a:picLocks noChangeAspect="1"/>
          </p:cNvPicPr>
          <p:nvPr/>
        </p:nvPicPr>
        <p:blipFill>
          <a:blip r:embed="rId5"/>
          <a:stretch>
            <a:fillRect/>
          </a:stretch>
        </p:blipFill>
        <p:spPr>
          <a:xfrm>
            <a:off x="9528404" y="4203822"/>
            <a:ext cx="2547970" cy="2570619"/>
          </a:xfrm>
          <a:prstGeom prst="rect">
            <a:avLst/>
          </a:prstGeom>
        </p:spPr>
      </p:pic>
      <p:sp>
        <p:nvSpPr>
          <p:cNvPr id="25" name="TextBox 24">
            <a:extLst>
              <a:ext uri="{FF2B5EF4-FFF2-40B4-BE49-F238E27FC236}">
                <a16:creationId xmlns:a16="http://schemas.microsoft.com/office/drawing/2014/main" id="{3D3AF544-3349-A641-B97A-9C60E2E475BC}"/>
              </a:ext>
            </a:extLst>
          </p:cNvPr>
          <p:cNvSpPr txBox="1"/>
          <p:nvPr/>
        </p:nvSpPr>
        <p:spPr>
          <a:xfrm>
            <a:off x="686079" y="1774042"/>
            <a:ext cx="8005390" cy="5632311"/>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This project utilised on-the-ball events data from two vendors: Opta and Wyscout.</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Every on-the-ball action is classified into an events taxonomy and attributed contextual metadata, including </a:t>
            </a:r>
            <a:r>
              <a:rPr lang="en-US" sz="2400" i="1" dirty="0">
                <a:latin typeface="Open Sans" panose="020B0606030504020204" pitchFamily="34" charset="0"/>
                <a:ea typeface="Open Sans" panose="020B0606030504020204" pitchFamily="34" charset="0"/>
                <a:cs typeface="Open Sans" panose="020B0606030504020204" pitchFamily="34" charset="0"/>
              </a:rPr>
              <a:t>player</a:t>
            </a:r>
            <a:r>
              <a:rPr lang="en-US" sz="2400" dirty="0">
                <a:latin typeface="Open Sans" panose="020B0606030504020204" pitchFamily="34" charset="0"/>
                <a:ea typeface="Open Sans" panose="020B0606030504020204" pitchFamily="34" charset="0"/>
                <a:cs typeface="Open Sans" panose="020B0606030504020204" pitchFamily="34" charset="0"/>
              </a:rPr>
              <a:t> and </a:t>
            </a:r>
            <a:r>
              <a:rPr lang="en-US" sz="2400" i="1" dirty="0">
                <a:latin typeface="Open Sans" panose="020B0606030504020204" pitchFamily="34" charset="0"/>
                <a:ea typeface="Open Sans" panose="020B0606030504020204" pitchFamily="34" charset="0"/>
                <a:cs typeface="Open Sans" panose="020B0606030504020204" pitchFamily="34" charset="0"/>
              </a:rPr>
              <a:t>team</a:t>
            </a:r>
            <a:r>
              <a:rPr lang="en-US" sz="2400" dirty="0">
                <a:latin typeface="Open Sans" panose="020B0606030504020204" pitchFamily="34" charset="0"/>
                <a:ea typeface="Open Sans" panose="020B0606030504020204" pitchFamily="34" charset="0"/>
                <a:cs typeface="Open Sans" panose="020B0606030504020204" pitchFamily="34" charset="0"/>
              </a:rPr>
              <a:t> identifiers, </a:t>
            </a:r>
            <a:r>
              <a:rPr lang="en-US" sz="2400" i="1" dirty="0">
                <a:latin typeface="Open Sans" panose="020B0606030504020204" pitchFamily="34" charset="0"/>
                <a:ea typeface="Open Sans" panose="020B0606030504020204" pitchFamily="34" charset="0"/>
                <a:cs typeface="Open Sans" panose="020B0606030504020204" pitchFamily="34" charset="0"/>
              </a:rPr>
              <a:t>timestamps</a:t>
            </a:r>
            <a:r>
              <a:rPr lang="en-US" sz="2400" dirty="0">
                <a:latin typeface="Open Sans" panose="020B0606030504020204" pitchFamily="34" charset="0"/>
                <a:ea typeface="Open Sans" panose="020B0606030504020204" pitchFamily="34" charset="0"/>
                <a:cs typeface="Open Sans" panose="020B0606030504020204" pitchFamily="34" charset="0"/>
              </a:rPr>
              <a:t>, and start and end </a:t>
            </a:r>
            <a:r>
              <a:rPr lang="en-US" sz="2400" i="1" dirty="0">
                <a:latin typeface="Open Sans" panose="020B0606030504020204" pitchFamily="34" charset="0"/>
                <a:ea typeface="Open Sans" panose="020B0606030504020204" pitchFamily="34" charset="0"/>
                <a:cs typeface="Open Sans" panose="020B0606030504020204" pitchFamily="34" charset="0"/>
              </a:rPr>
              <a:t>positional coordinates</a:t>
            </a:r>
            <a:r>
              <a:rPr lang="en-US" sz="2400" dirty="0">
                <a:latin typeface="Open Sans" panose="020B0606030504020204" pitchFamily="34" charset="0"/>
                <a:ea typeface="Open Sans" panose="020B0606030504020204" pitchFamily="34" charset="0"/>
                <a:cs typeface="Open Sans" panose="020B0606030504020204" pitchFamily="34" charset="0"/>
              </a:rPr>
              <a: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Coverage:</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Opta: English Premier League </a:t>
            </a:r>
            <a:r>
              <a:rPr lang="en-US" sz="2400" b="1" dirty="0">
                <a:latin typeface="Open Sans" panose="020B0606030504020204" pitchFamily="34" charset="0"/>
                <a:ea typeface="Open Sans" panose="020B0606030504020204" pitchFamily="34" charset="0"/>
                <a:cs typeface="Open Sans" panose="020B0606030504020204" pitchFamily="34" charset="0"/>
              </a:rPr>
              <a:t>2017/18</a:t>
            </a:r>
            <a:r>
              <a:rPr lang="en-US" sz="2400" dirty="0">
                <a:latin typeface="Open Sans" panose="020B0606030504020204" pitchFamily="34" charset="0"/>
                <a:ea typeface="Open Sans" panose="020B0606030504020204" pitchFamily="34" charset="0"/>
                <a:cs typeface="Open Sans" panose="020B0606030504020204" pitchFamily="34" charset="0"/>
              </a:rPr>
              <a:t>–2020/21;</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Wyscout: Five major European leagues </a:t>
            </a:r>
            <a:r>
              <a:rPr lang="en-US" sz="2400" b="1" dirty="0">
                <a:latin typeface="Open Sans" panose="020B0606030504020204" pitchFamily="34" charset="0"/>
                <a:ea typeface="Open Sans" panose="020B0606030504020204" pitchFamily="34" charset="0"/>
                <a:cs typeface="Open Sans" panose="020B0606030504020204" pitchFamily="34" charset="0"/>
              </a:rPr>
              <a:t>2017/18</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342900"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Can immediately see differences by looking at shots.</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668665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526693" cy="923330"/>
          </a:xfrm>
          <a:prstGeom prst="rect">
            <a:avLst/>
          </a:prstGeom>
          <a:noFill/>
        </p:spPr>
        <p:txBody>
          <a:bodyPr wrap="none" rtlCol="0">
            <a:spAutoFit/>
          </a:bodyPr>
          <a:lstStyle/>
          <a:p>
            <a:r>
              <a:rPr lang="en-US" sz="5400" b="1" dirty="0">
                <a:solidFill>
                  <a:schemeClr val="bg1"/>
                </a:solidFill>
                <a:latin typeface="Alegreya Sans" pitchFamily="2" charset="0"/>
              </a:rPr>
              <a:t>Opta Vs Wyscout: Data quality</a:t>
            </a:r>
          </a:p>
        </p:txBody>
      </p:sp>
      <p:pic>
        <p:nvPicPr>
          <p:cNvPr id="3" name="Picture 2" descr="Chart&#10;&#10;Description automatically generated">
            <a:extLst>
              <a:ext uri="{FF2B5EF4-FFF2-40B4-BE49-F238E27FC236}">
                <a16:creationId xmlns:a16="http://schemas.microsoft.com/office/drawing/2014/main" id="{E9E79BF8-A6C8-2F4F-B66E-2CB77710C19D}"/>
              </a:ext>
            </a:extLst>
          </p:cNvPr>
          <p:cNvPicPr>
            <a:picLocks noChangeAspect="1"/>
          </p:cNvPicPr>
          <p:nvPr/>
        </p:nvPicPr>
        <p:blipFill>
          <a:blip r:embed="rId4"/>
          <a:stretch>
            <a:fillRect/>
          </a:stretch>
        </p:blipFill>
        <p:spPr>
          <a:xfrm>
            <a:off x="6915155" y="1692906"/>
            <a:ext cx="5083957" cy="5083957"/>
          </a:xfrm>
          <a:prstGeom prst="rect">
            <a:avLst/>
          </a:prstGeom>
        </p:spPr>
      </p:pic>
      <p:sp>
        <p:nvSpPr>
          <p:cNvPr id="16" name="TextBox 15">
            <a:extLst>
              <a:ext uri="{FF2B5EF4-FFF2-40B4-BE49-F238E27FC236}">
                <a16:creationId xmlns:a16="http://schemas.microsoft.com/office/drawing/2014/main" id="{535B3162-D20C-9543-9623-CDFAF9D3A143}"/>
              </a:ext>
            </a:extLst>
          </p:cNvPr>
          <p:cNvSpPr txBox="1"/>
          <p:nvPr/>
        </p:nvSpPr>
        <p:spPr>
          <a:xfrm>
            <a:off x="52048" y="1774043"/>
            <a:ext cx="6863107" cy="3785652"/>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Mapped datasets together to perform a systematic data quality comparison.</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Calculate Opta:Wyscout ratios for each player in the overlapping 2017/18 season, for the counts of dribbles, passes, shots, mins played.</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 systematically undercounts key actions within a match.</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4196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C5FB36-83E1-0641-97E0-3D4630A5A2C3}"/>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2CD3C72-18C4-5F46-97D9-DDA7AE66E7B2}"/>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7" descr="Logo&#10;&#10;Description automatically generated">
            <a:extLst>
              <a:ext uri="{FF2B5EF4-FFF2-40B4-BE49-F238E27FC236}">
                <a16:creationId xmlns:a16="http://schemas.microsoft.com/office/drawing/2014/main" id="{9778D54B-89FD-7C47-95A2-810C678718E4}"/>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8526693" cy="923330"/>
          </a:xfrm>
          <a:prstGeom prst="rect">
            <a:avLst/>
          </a:prstGeom>
          <a:noFill/>
        </p:spPr>
        <p:txBody>
          <a:bodyPr wrap="none" rtlCol="0">
            <a:spAutoFit/>
          </a:bodyPr>
          <a:lstStyle/>
          <a:p>
            <a:r>
              <a:rPr lang="en-US" sz="5400" b="1" dirty="0">
                <a:solidFill>
                  <a:schemeClr val="bg1"/>
                </a:solidFill>
                <a:latin typeface="Alegreya Sans" pitchFamily="2" charset="0"/>
              </a:rPr>
              <a:t>Opta Vs Wyscout: Data quality</a:t>
            </a:r>
          </a:p>
        </p:txBody>
      </p:sp>
      <p:pic>
        <p:nvPicPr>
          <p:cNvPr id="3" name="Picture 2" descr="Chart&#10;&#10;Description automatically generated">
            <a:extLst>
              <a:ext uri="{FF2B5EF4-FFF2-40B4-BE49-F238E27FC236}">
                <a16:creationId xmlns:a16="http://schemas.microsoft.com/office/drawing/2014/main" id="{E9E79BF8-A6C8-2F4F-B66E-2CB77710C19D}"/>
              </a:ext>
            </a:extLst>
          </p:cNvPr>
          <p:cNvPicPr>
            <a:picLocks noChangeAspect="1"/>
          </p:cNvPicPr>
          <p:nvPr/>
        </p:nvPicPr>
        <p:blipFill>
          <a:blip r:embed="rId4"/>
          <a:stretch>
            <a:fillRect/>
          </a:stretch>
        </p:blipFill>
        <p:spPr>
          <a:xfrm>
            <a:off x="6915155" y="1692906"/>
            <a:ext cx="5083957" cy="5083957"/>
          </a:xfrm>
          <a:prstGeom prst="rect">
            <a:avLst/>
          </a:prstGeom>
        </p:spPr>
      </p:pic>
      <p:sp>
        <p:nvSpPr>
          <p:cNvPr id="2" name="Rectangle 1">
            <a:extLst>
              <a:ext uri="{FF2B5EF4-FFF2-40B4-BE49-F238E27FC236}">
                <a16:creationId xmlns:a16="http://schemas.microsoft.com/office/drawing/2014/main" id="{2ABB1BE2-A07E-3743-833B-6FB8FE6C37DF}"/>
              </a:ext>
            </a:extLst>
          </p:cNvPr>
          <p:cNvSpPr/>
          <p:nvPr/>
        </p:nvSpPr>
        <p:spPr>
          <a:xfrm>
            <a:off x="6660292" y="1692906"/>
            <a:ext cx="5338820" cy="508395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B074487-C937-EF46-AEEF-212D4F2EFFD4}"/>
              </a:ext>
            </a:extLst>
          </p:cNvPr>
          <p:cNvSpPr/>
          <p:nvPr/>
        </p:nvSpPr>
        <p:spPr>
          <a:xfrm>
            <a:off x="9047964" y="6399215"/>
            <a:ext cx="951470" cy="4324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8169615-C977-9742-A7BC-02D683B32099}"/>
              </a:ext>
            </a:extLst>
          </p:cNvPr>
          <p:cNvPicPr>
            <a:picLocks noChangeAspect="1"/>
          </p:cNvPicPr>
          <p:nvPr/>
        </p:nvPicPr>
        <p:blipFill>
          <a:blip r:embed="rId5"/>
          <a:stretch>
            <a:fillRect/>
          </a:stretch>
        </p:blipFill>
        <p:spPr>
          <a:xfrm>
            <a:off x="7129849" y="1706834"/>
            <a:ext cx="3472248" cy="4960354"/>
          </a:xfrm>
          <a:prstGeom prst="rect">
            <a:avLst/>
          </a:prstGeom>
        </p:spPr>
      </p:pic>
      <p:sp>
        <p:nvSpPr>
          <p:cNvPr id="6" name="Rectangle 5">
            <a:extLst>
              <a:ext uri="{FF2B5EF4-FFF2-40B4-BE49-F238E27FC236}">
                <a16:creationId xmlns:a16="http://schemas.microsoft.com/office/drawing/2014/main" id="{8658CB59-43E4-1449-AF03-0AA3062DC26C}"/>
              </a:ext>
            </a:extLst>
          </p:cNvPr>
          <p:cNvSpPr/>
          <p:nvPr/>
        </p:nvSpPr>
        <p:spPr>
          <a:xfrm>
            <a:off x="6915155" y="3249827"/>
            <a:ext cx="313548" cy="15569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285274B-0074-7649-8EA0-C0DC12E19DFE}"/>
              </a:ext>
            </a:extLst>
          </p:cNvPr>
          <p:cNvSpPr txBox="1"/>
          <p:nvPr/>
        </p:nvSpPr>
        <p:spPr>
          <a:xfrm>
            <a:off x="52048" y="1774043"/>
            <a:ext cx="6863107" cy="5262979"/>
          </a:xfrm>
          <a:prstGeom prst="rect">
            <a:avLst/>
          </a:prstGeom>
          <a:noFill/>
        </p:spPr>
        <p:txBody>
          <a:bodyPr wrap="squar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Mapped datasets together to perform a systematic data quality comparison.</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Calculate Opta:Wyscout ratios for each player in the overlapping 2017/18 season, for the counts of dribbles, passes, shots, mins played.</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 systematically undercounts key actions within a match.</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Wyscout winsorises mins played at 90 minutes, a normalising denominator for apples-to-apples comparisons “per 90”.</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8791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dark, lit&#10;&#10;Description automatically generated">
            <a:extLst>
              <a:ext uri="{FF2B5EF4-FFF2-40B4-BE49-F238E27FC236}">
                <a16:creationId xmlns:a16="http://schemas.microsoft.com/office/drawing/2014/main" id="{5CF39F19-3B53-CB42-BACD-B4BB1179490C}"/>
              </a:ext>
            </a:extLst>
          </p:cNvPr>
          <p:cNvPicPr>
            <a:picLocks noChangeAspect="1"/>
          </p:cNvPicPr>
          <p:nvPr/>
        </p:nvPicPr>
        <p:blipFill>
          <a:blip r:embed="rId3"/>
          <a:stretch>
            <a:fillRect/>
          </a:stretch>
        </p:blipFill>
        <p:spPr>
          <a:xfrm>
            <a:off x="-73573" y="-399393"/>
            <a:ext cx="12294999" cy="7684375"/>
          </a:xfrm>
          <a:prstGeom prst="rect">
            <a:avLst/>
          </a:prstGeom>
        </p:spPr>
      </p:pic>
      <p:sp>
        <p:nvSpPr>
          <p:cNvPr id="9" name="Rectangle 8">
            <a:extLst>
              <a:ext uri="{FF2B5EF4-FFF2-40B4-BE49-F238E27FC236}">
                <a16:creationId xmlns:a16="http://schemas.microsoft.com/office/drawing/2014/main" id="{B72B0953-0EB2-ED41-AC06-03038AD0BEDF}"/>
              </a:ext>
            </a:extLst>
          </p:cNvPr>
          <p:cNvSpPr/>
          <p:nvPr/>
        </p:nvSpPr>
        <p:spPr>
          <a:xfrm>
            <a:off x="5023945" y="5623034"/>
            <a:ext cx="2154621" cy="6096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3E68A35-4FEE-8C4D-8FD6-60DB8F545467}"/>
              </a:ext>
            </a:extLst>
          </p:cNvPr>
          <p:cNvSpPr txBox="1"/>
          <p:nvPr/>
        </p:nvSpPr>
        <p:spPr>
          <a:xfrm>
            <a:off x="4581804" y="5466169"/>
            <a:ext cx="3028393" cy="923330"/>
          </a:xfrm>
          <a:prstGeom prst="rect">
            <a:avLst/>
          </a:prstGeom>
          <a:noFill/>
        </p:spPr>
        <p:txBody>
          <a:bodyPr wrap="none" rtlCol="0">
            <a:spAutoFit/>
          </a:bodyPr>
          <a:lstStyle/>
          <a:p>
            <a:r>
              <a:rPr lang="en-US" sz="5400" b="1" dirty="0">
                <a:solidFill>
                  <a:schemeClr val="bg1"/>
                </a:solidFill>
                <a:latin typeface="Alegreya Sans" pitchFamily="2" charset="0"/>
              </a:rPr>
              <a:t>Modelling</a:t>
            </a:r>
          </a:p>
        </p:txBody>
      </p:sp>
    </p:spTree>
    <p:extLst>
      <p:ext uri="{BB962C8B-B14F-4D97-AF65-F5344CB8AC3E}">
        <p14:creationId xmlns:p14="http://schemas.microsoft.com/office/powerpoint/2010/main" val="201872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67248-B5EC-9E43-BA8A-9C0833883BC2}"/>
              </a:ext>
            </a:extLst>
          </p:cNvPr>
          <p:cNvSpPr/>
          <p:nvPr/>
        </p:nvSpPr>
        <p:spPr>
          <a:xfrm>
            <a:off x="-100584" y="-9144"/>
            <a:ext cx="12444984" cy="1399032"/>
          </a:xfrm>
          <a:prstGeom prst="rect">
            <a:avLst/>
          </a:prstGeom>
          <a:solidFill>
            <a:srgbClr val="C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91E1EF8-EAE6-A045-B1A5-4F2370CDBF5F}"/>
              </a:ext>
            </a:extLst>
          </p:cNvPr>
          <p:cNvSpPr/>
          <p:nvPr/>
        </p:nvSpPr>
        <p:spPr>
          <a:xfrm>
            <a:off x="-100584" y="1389888"/>
            <a:ext cx="12444984" cy="146304"/>
          </a:xfrm>
          <a:prstGeom prst="rect">
            <a:avLst/>
          </a:prstGeom>
          <a:solidFill>
            <a:srgbClr val="A7A9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7" descr="Logo&#10;&#10;Description automatically generated">
            <a:extLst>
              <a:ext uri="{FF2B5EF4-FFF2-40B4-BE49-F238E27FC236}">
                <a16:creationId xmlns:a16="http://schemas.microsoft.com/office/drawing/2014/main" id="{43CE6EF9-9054-6B42-B611-2410196F0DEA}"/>
              </a:ext>
            </a:extLst>
          </p:cNvPr>
          <p:cNvPicPr>
            <a:picLocks noChangeAspect="1"/>
          </p:cNvPicPr>
          <p:nvPr/>
        </p:nvPicPr>
        <p:blipFill>
          <a:blip r:embed="rId3"/>
          <a:stretch>
            <a:fillRect/>
          </a:stretch>
        </p:blipFill>
        <p:spPr>
          <a:xfrm>
            <a:off x="52048" y="81137"/>
            <a:ext cx="1268060" cy="1242378"/>
          </a:xfrm>
          <a:prstGeom prst="rect">
            <a:avLst/>
          </a:prstGeom>
        </p:spPr>
      </p:pic>
      <p:sp>
        <p:nvSpPr>
          <p:cNvPr id="12" name="TextBox 11">
            <a:extLst>
              <a:ext uri="{FF2B5EF4-FFF2-40B4-BE49-F238E27FC236}">
                <a16:creationId xmlns:a16="http://schemas.microsoft.com/office/drawing/2014/main" id="{C11EC3DF-2991-3A43-A569-B746059F4491}"/>
              </a:ext>
            </a:extLst>
          </p:cNvPr>
          <p:cNvSpPr txBox="1"/>
          <p:nvPr/>
        </p:nvSpPr>
        <p:spPr>
          <a:xfrm>
            <a:off x="1472741" y="228707"/>
            <a:ext cx="4397358" cy="923330"/>
          </a:xfrm>
          <a:prstGeom prst="rect">
            <a:avLst/>
          </a:prstGeom>
          <a:noFill/>
        </p:spPr>
        <p:txBody>
          <a:bodyPr wrap="none" rtlCol="0">
            <a:spAutoFit/>
          </a:bodyPr>
          <a:lstStyle/>
          <a:p>
            <a:r>
              <a:rPr lang="en-US" sz="5400" b="1" dirty="0">
                <a:solidFill>
                  <a:schemeClr val="bg1"/>
                </a:solidFill>
                <a:latin typeface="Alegreya Sans" pitchFamily="2" charset="0"/>
              </a:rPr>
              <a:t>Synthetic shots</a:t>
            </a:r>
          </a:p>
        </p:txBody>
      </p:sp>
      <p:pic>
        <p:nvPicPr>
          <p:cNvPr id="5" name="Picture 4" descr="Shape&#10;&#10;Description automatically generated with low confidence">
            <a:extLst>
              <a:ext uri="{FF2B5EF4-FFF2-40B4-BE49-F238E27FC236}">
                <a16:creationId xmlns:a16="http://schemas.microsoft.com/office/drawing/2014/main" id="{4BD765ED-EB2E-8641-8367-055AF25F50C8}"/>
              </a:ext>
            </a:extLst>
          </p:cNvPr>
          <p:cNvPicPr>
            <a:picLocks noChangeAspect="1"/>
          </p:cNvPicPr>
          <p:nvPr/>
        </p:nvPicPr>
        <p:blipFill rotWithShape="1">
          <a:blip r:embed="rId4"/>
          <a:srcRect l="4579" t="3053" r="4515" b="45865"/>
          <a:stretch/>
        </p:blipFill>
        <p:spPr>
          <a:xfrm>
            <a:off x="7838060" y="2432277"/>
            <a:ext cx="4301892" cy="3503157"/>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D17CCD37-4E8D-4341-BB94-1DC080585DEF}"/>
              </a:ext>
            </a:extLst>
          </p:cNvPr>
          <p:cNvPicPr>
            <a:picLocks noChangeAspect="1"/>
          </p:cNvPicPr>
          <p:nvPr/>
        </p:nvPicPr>
        <p:blipFill rotWithShape="1">
          <a:blip r:embed="rId5"/>
          <a:srcRect l="4527" t="3067" r="4567" b="45851"/>
          <a:stretch/>
        </p:blipFill>
        <p:spPr>
          <a:xfrm>
            <a:off x="7838060" y="2432275"/>
            <a:ext cx="4301892" cy="350315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6947C8F6-DD83-634E-824B-E875C8F2E8F7}"/>
              </a:ext>
            </a:extLst>
          </p:cNvPr>
          <p:cNvPicPr>
            <a:picLocks noChangeAspect="1"/>
          </p:cNvPicPr>
          <p:nvPr/>
        </p:nvPicPr>
        <p:blipFill rotWithShape="1">
          <a:blip r:embed="rId6"/>
          <a:srcRect l="4589" t="3057" r="4505" b="45863"/>
          <a:stretch/>
        </p:blipFill>
        <p:spPr>
          <a:xfrm>
            <a:off x="7838060" y="2432276"/>
            <a:ext cx="4301892" cy="3503156"/>
          </a:xfrm>
          <a:prstGeom prst="rect">
            <a:avLst/>
          </a:prstGeom>
        </p:spPr>
      </p:pic>
      <p:pic>
        <p:nvPicPr>
          <p:cNvPr id="14" name="Picture 13" descr="A picture containing background pattern&#10;&#10;Description automatically generated">
            <a:extLst>
              <a:ext uri="{FF2B5EF4-FFF2-40B4-BE49-F238E27FC236}">
                <a16:creationId xmlns:a16="http://schemas.microsoft.com/office/drawing/2014/main" id="{32497ACE-0762-C747-80D9-0460D0F8BE86}"/>
              </a:ext>
            </a:extLst>
          </p:cNvPr>
          <p:cNvPicPr>
            <a:picLocks noChangeAspect="1"/>
          </p:cNvPicPr>
          <p:nvPr/>
        </p:nvPicPr>
        <p:blipFill rotWithShape="1">
          <a:blip r:embed="rId7"/>
          <a:srcRect l="4559" t="3065" r="4537" b="45853"/>
          <a:stretch/>
        </p:blipFill>
        <p:spPr>
          <a:xfrm>
            <a:off x="7838060" y="2432277"/>
            <a:ext cx="4301892" cy="3503156"/>
          </a:xfrm>
          <a:prstGeom prst="rect">
            <a:avLst/>
          </a:prstGeom>
        </p:spPr>
      </p:pic>
      <p:sp>
        <p:nvSpPr>
          <p:cNvPr id="16" name="TextBox 15">
            <a:extLst>
              <a:ext uri="{FF2B5EF4-FFF2-40B4-BE49-F238E27FC236}">
                <a16:creationId xmlns:a16="http://schemas.microsoft.com/office/drawing/2014/main" id="{978EABCA-FA61-CC41-8135-853D966B0C41}"/>
              </a:ext>
            </a:extLst>
          </p:cNvPr>
          <p:cNvSpPr txBox="1"/>
          <p:nvPr/>
        </p:nvSpPr>
        <p:spPr>
          <a:xfrm>
            <a:off x="52048" y="1921695"/>
            <a:ext cx="7786012" cy="3046988"/>
          </a:xfrm>
          <a:prstGeom prst="rect">
            <a:avLst/>
          </a:prstGeom>
          <a:noFill/>
        </p:spPr>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Subtle limitation of on-the-ball events is the absence of actions in scenarios with a vanishingly slim chance of success, owing to player domain expertise.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Two forms of outlier:</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“Shots” that weren’t intended as shots;</a:t>
            </a:r>
          </a:p>
          <a:p>
            <a:pPr marL="457200" indent="-4572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Opportunistic shots where unique context cannot be captured by the data.</a:t>
            </a:r>
          </a:p>
        </p:txBody>
      </p:sp>
    </p:spTree>
    <p:extLst>
      <p:ext uri="{BB962C8B-B14F-4D97-AF65-F5344CB8AC3E}">
        <p14:creationId xmlns:p14="http://schemas.microsoft.com/office/powerpoint/2010/main" val="2077704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23930</TotalTime>
  <Words>3362</Words>
  <Application>Microsoft Macintosh PowerPoint</Application>
  <PresentationFormat>Widescreen</PresentationFormat>
  <Paragraphs>439</Paragraphs>
  <Slides>37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Alegreya Sans</vt:lpstr>
      <vt:lpstr>Arial</vt:lpstr>
      <vt:lpstr>Calibri</vt:lpstr>
      <vt:lpstr>Calibri Light</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Gilson</dc:creator>
  <cp:lastModifiedBy>Christian Gilson</cp:lastModifiedBy>
  <cp:revision>394</cp:revision>
  <dcterms:created xsi:type="dcterms:W3CDTF">2020-10-25T22:55:16Z</dcterms:created>
  <dcterms:modified xsi:type="dcterms:W3CDTF">2021-09-16T21:58:55Z</dcterms:modified>
</cp:coreProperties>
</file>